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0" r:id="rId5"/>
    <p:sldMasterId id="214748367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y="6858000" cx="12192000"/>
  <p:notesSz cx="6858000" cy="9144000"/>
  <p:embeddedFontLst>
    <p:embeddedFont>
      <p:font typeface="EB Garamond Medium"/>
      <p:regular r:id="rId45"/>
      <p:bold r:id="rId46"/>
      <p:italic r:id="rId47"/>
      <p:boldItalic r:id="rId48"/>
    </p:embeddedFont>
    <p:embeddedFont>
      <p:font typeface="EB Garamond SemiBold"/>
      <p:regular r:id="rId49"/>
      <p:bold r:id="rId50"/>
      <p:italic r:id="rId51"/>
      <p:boldItalic r:id="rId52"/>
    </p:embeddedFont>
    <p:embeddedFont>
      <p:font typeface="EB Garamond"/>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7" roundtripDataSignature="AMtx7mhaRGstG8AzOnilMxckaR9TX5Mcc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8080B75-7068-42DD-9CDF-511CCB456AAA}">
  <a:tblStyle styleId="{F8080B75-7068-42DD-9CDF-511CCB456AAA}"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CE7"/>
          </a:solidFill>
        </a:fill>
      </a:tcStyle>
    </a:wholeTbl>
    <a:band1H>
      <a:tcTxStyle b="off" i="off"/>
      <a:tcStyle>
        <a:fill>
          <a:solidFill>
            <a:srgbClr val="F8D6CC"/>
          </a:solidFill>
        </a:fill>
      </a:tcStyle>
    </a:band1H>
    <a:band2H>
      <a:tcTxStyle b="off" i="off"/>
    </a:band2H>
    <a:band1V>
      <a:tcTxStyle b="off" i="off"/>
      <a:tcStyle>
        <a:fill>
          <a:solidFill>
            <a:srgbClr val="F8D6CC"/>
          </a:solidFill>
        </a:fill>
      </a:tcStyle>
    </a:band1V>
    <a:band2V>
      <a:tcTxStyle b="off" i="off"/>
    </a:band2V>
    <a:lastCol>
      <a:tcTxStyle b="on" i="off">
        <a:font>
          <a:latin typeface="Calibri"/>
          <a:ea typeface="Calibri"/>
          <a:cs typeface="Calibri"/>
        </a:font>
        <a:schemeClr val="lt1"/>
      </a:tcTxStyle>
      <a:tcStyle>
        <a:fill>
          <a:solidFill>
            <a:schemeClr val="accent2"/>
          </a:solidFill>
        </a:fill>
      </a:tcStyle>
    </a:lastCol>
    <a:firstCol>
      <a:tcTxStyle b="on" i="off">
        <a:font>
          <a:latin typeface="Calibri"/>
          <a:ea typeface="Calibri"/>
          <a:cs typeface="Calibri"/>
        </a:font>
        <a:schemeClr val="lt1"/>
      </a:tcTxStyle>
      <a:tcStyle>
        <a:fill>
          <a:solidFill>
            <a:schemeClr val="accent2"/>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b="off" i="off"/>
    </a:neCell>
    <a:nwCell>
      <a:tcTxStyle b="off" i="off"/>
    </a:nwCell>
  </a:tblStyle>
  <a:tblStyle styleId="{252FD6DE-7505-4E9C-A729-443D764141CA}"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FF4E6"/>
          </a:solidFill>
        </a:fill>
      </a:tcStyle>
    </a:wholeTbl>
    <a:band1H>
      <a:tcTxStyle b="off" i="off"/>
      <a:tcStyle>
        <a:fill>
          <a:solidFill>
            <a:srgbClr val="FFE8CA"/>
          </a:solidFill>
        </a:fill>
      </a:tcStyle>
    </a:band1H>
    <a:band2H>
      <a:tcTxStyle b="off" i="off"/>
    </a:band2H>
    <a:band1V>
      <a:tcTxStyle b="off" i="off"/>
      <a:tcStyle>
        <a:fill>
          <a:solidFill>
            <a:srgbClr val="FFE8CA"/>
          </a:solidFill>
        </a:fill>
      </a:tcStyle>
    </a:band1V>
    <a:band2V>
      <a:tcTxStyle b="off" i="off"/>
    </a:band2V>
    <a:lastCol>
      <a:tcTxStyle b="on" i="off">
        <a:font>
          <a:latin typeface="Calibri"/>
          <a:ea typeface="Calibri"/>
          <a:cs typeface="Calibri"/>
        </a:font>
        <a:schemeClr val="lt1"/>
      </a:tcTxStyle>
      <a:tcStyle>
        <a:fill>
          <a:solidFill>
            <a:schemeClr val="accent4"/>
          </a:solidFill>
        </a:fill>
      </a:tcStyle>
    </a:lastCol>
    <a:firstCol>
      <a:tcTxStyle b="on" i="off">
        <a:font>
          <a:latin typeface="Calibri"/>
          <a:ea typeface="Calibri"/>
          <a:cs typeface="Calibri"/>
        </a:font>
        <a:schemeClr val="lt1"/>
      </a:tcTxStyle>
      <a:tcStyle>
        <a:fill>
          <a:solidFill>
            <a:schemeClr val="accent4"/>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4"/>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4"/>
          </a:solidFill>
        </a:fill>
      </a:tcStyle>
    </a:firstRow>
    <a:neCell>
      <a:tcTxStyle b="off" i="off"/>
    </a:neCell>
    <a:nwCell>
      <a:tcTxStyle b="off" i="off"/>
    </a:nwCell>
  </a:tblStyle>
  <a:tblStyle styleId="{61B129B3-B1C5-4B5E-812F-0211078C7DC4}"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BF1E8"/>
          </a:solidFill>
        </a:fill>
      </a:tcStyle>
    </a:wholeTbl>
    <a:band1H>
      <a:tcTxStyle b="off" i="off"/>
      <a:tcStyle>
        <a:fill>
          <a:solidFill>
            <a:srgbClr val="D4E2CE"/>
          </a:solidFill>
        </a:fill>
      </a:tcStyle>
    </a:band1H>
    <a:band2H>
      <a:tcTxStyle b="off" i="off"/>
    </a:band2H>
    <a:band1V>
      <a:tcTxStyle b="off" i="off"/>
      <a:tcStyle>
        <a:fill>
          <a:solidFill>
            <a:srgbClr val="D4E2CE"/>
          </a:solidFill>
        </a:fill>
      </a:tcStyle>
    </a:band1V>
    <a:band2V>
      <a:tcTxStyle b="off" i="off"/>
    </a:band2V>
    <a:lastCol>
      <a:tcTxStyle b="on" i="off">
        <a:font>
          <a:latin typeface="Calibri"/>
          <a:ea typeface="Calibri"/>
          <a:cs typeface="Calibri"/>
        </a:font>
        <a:schemeClr val="lt1"/>
      </a:tcTxStyle>
      <a:tcStyle>
        <a:fill>
          <a:solidFill>
            <a:schemeClr val="accent6"/>
          </a:solidFill>
        </a:fill>
      </a:tcStyle>
    </a:lastCol>
    <a:firstCol>
      <a:tcTxStyle b="on" i="off">
        <a:font>
          <a:latin typeface="Calibri"/>
          <a:ea typeface="Calibri"/>
          <a:cs typeface="Calibri"/>
        </a:font>
        <a:schemeClr val="lt1"/>
      </a:tcTxStyle>
      <a:tcStyle>
        <a:fill>
          <a:solidFill>
            <a:schemeClr val="accent6"/>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6"/>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6"/>
          </a:solidFill>
        </a:fill>
      </a:tcStyle>
    </a:firstRow>
    <a:neCell>
      <a:tcTxStyle b="off" i="off"/>
    </a:neCell>
    <a:nwCell>
      <a:tcTxStyle b="off" i="off"/>
    </a:nwCell>
  </a:tblStyle>
  <a:tblStyle styleId="{CE5FCD1A-D86F-4B5C-B837-4FA24066FBCA}" styleName="Table_3">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b="off" i="off"/>
      <a:tcStyle>
        <a:fill>
          <a:solidFill>
            <a:srgbClr val="E0E0E0"/>
          </a:solidFill>
        </a:fill>
      </a:tcStyle>
    </a:band1H>
    <a:band2H>
      <a:tcTxStyle b="off" i="off"/>
    </a:band2H>
    <a:band1V>
      <a:tcTxStyle b="off" i="off"/>
      <a:tcStyle>
        <a:fill>
          <a:solidFill>
            <a:srgbClr val="E0E0E0"/>
          </a:solidFill>
        </a:fill>
      </a:tcStyle>
    </a:band1V>
    <a:band2V>
      <a:tcTxStyle b="off" i="off"/>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font" Target="fonts/EBGaramondMedium-bold.fntdata"/><Relationship Id="rId45" Type="http://schemas.openxmlformats.org/officeDocument/2006/relationships/font" Target="fonts/EBGaramond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EBGaramondMedium-boldItalic.fntdata"/><Relationship Id="rId47" Type="http://schemas.openxmlformats.org/officeDocument/2006/relationships/font" Target="fonts/EBGaramondMedium-italic.fntdata"/><Relationship Id="rId49" Type="http://schemas.openxmlformats.org/officeDocument/2006/relationships/font" Target="fonts/EBGaramondSemiBold-regular.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EBGaramondSemiBold-italic.fntdata"/><Relationship Id="rId50" Type="http://schemas.openxmlformats.org/officeDocument/2006/relationships/font" Target="fonts/EBGaramondSemiBold-bold.fntdata"/><Relationship Id="rId53" Type="http://schemas.openxmlformats.org/officeDocument/2006/relationships/font" Target="fonts/EBGaramond-regular.fntdata"/><Relationship Id="rId52" Type="http://schemas.openxmlformats.org/officeDocument/2006/relationships/font" Target="fonts/EBGaramondSemiBold-boldItalic.fntdata"/><Relationship Id="rId11" Type="http://schemas.openxmlformats.org/officeDocument/2006/relationships/slide" Target="slides/slide4.xml"/><Relationship Id="rId55" Type="http://schemas.openxmlformats.org/officeDocument/2006/relationships/font" Target="fonts/EBGaramond-italic.fntdata"/><Relationship Id="rId10" Type="http://schemas.openxmlformats.org/officeDocument/2006/relationships/slide" Target="slides/slide3.xml"/><Relationship Id="rId54" Type="http://schemas.openxmlformats.org/officeDocument/2006/relationships/font" Target="fonts/EBGaramond-bold.fntdata"/><Relationship Id="rId13" Type="http://schemas.openxmlformats.org/officeDocument/2006/relationships/slide" Target="slides/slide6.xml"/><Relationship Id="rId57" Type="http://customschemas.google.com/relationships/presentationmetadata" Target="metadata"/><Relationship Id="rId12" Type="http://schemas.openxmlformats.org/officeDocument/2006/relationships/slide" Target="slides/slide5.xml"/><Relationship Id="rId56" Type="http://schemas.openxmlformats.org/officeDocument/2006/relationships/font" Target="fonts/EBGaramond-bold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3" name="Google Shape;23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138ad6a8a1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138ad6a8a1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138ad6a8a1_4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2" name="Google Shape;512;g2138ad6a8a1_4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138ad6a8a1_4_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1" name="Google Shape;521;g2138ad6a8a1_4_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138ad6a8a1_4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3" name="Google Shape;533;g2138ad6a8a1_4_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138ad6a8a1_4_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g2138ad6a8a1_4_10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13aa9d9a43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13aa9d9a43_5_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We take the most straight forward approach and let every author to form an undirected co-authorship link with every other authors. So for an article with four authors, there will be six links. And since every author belongs to an institution, we eventually get an institution level link. We do the same thing for every article and compile author-level links to institution level links </a:t>
            </a:r>
            <a:endParaRPr/>
          </a:p>
        </p:txBody>
      </p:sp>
      <p:sp>
        <p:nvSpPr>
          <p:cNvPr id="562" name="Google Shape;562;g213aa9d9a43_5_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13aa9d9a43_5_2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7" name="Google Shape;587;g213aa9d9a43_5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13aa9d9a43_5_30: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4" name="Google Shape;594;g213aa9d9a43_5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13aa9d9a43_5_35: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1" name="Google Shape;601;g213aa9d9a43_5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13aa9d9a43_5_47: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0" name="Google Shape;610;g213aa9d9a43_5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2" name="Google Shape;28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213aa9d9a43_5_56: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1" name="Google Shape;621;g213aa9d9a43_5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13aa9d9a43_5_61:notes"/>
          <p:cNvSpPr txBox="1"/>
          <p:nvPr>
            <p:ph idx="1" type="body"/>
          </p:nvPr>
        </p:nvSpPr>
        <p:spPr>
          <a:xfrm>
            <a:off x="685800" y="4400550"/>
            <a:ext cx="5486400" cy="3600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9" name="Google Shape;629;g213aa9d9a43_5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13aa9d9a43_0_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Image Source: https://hackernoon.com/nlp-tutorial-topic-modeling-in-python-with-bertopic-372w35l9</a:t>
            </a:r>
            <a:endParaRPr/>
          </a:p>
        </p:txBody>
      </p:sp>
      <p:sp>
        <p:nvSpPr>
          <p:cNvPr id="637" name="Google Shape;637;g213aa9d9a4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13aa9d9a43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5" name="Google Shape;655;g213aa9d9a43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13aa9d9a43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May deal with the problem of plural form later!</a:t>
            </a:r>
            <a:endParaRPr/>
          </a:p>
        </p:txBody>
      </p:sp>
      <p:sp>
        <p:nvSpPr>
          <p:cNvPr id="670" name="Google Shape;670;g213aa9d9a43_0_6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13aa9d9a43_1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4" name="Google Shape;684;g213aa9d9a43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13aa9d9a43_1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2" name="Google Shape;702;g213aa9d9a43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161474bc3c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25" name="Google Shape;725;g2161474bc3c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161474bc3c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7" name="Google Shape;747;g2161474bc3c_2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2161474bc3c_2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5" name="Google Shape;765;g2161474bc3c_2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13aa9d9a43_12_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0" name="Google Shape;310;g213aa9d9a43_1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2161474bc3c_2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83" name="Google Shape;783;g2161474bc3c_2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161474bc3c_2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00" name="Google Shape;800;g2161474bc3c_2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161474bc3c_2_1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17" name="Google Shape;817;g2161474bc3c_2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161474bc3c_2_1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36" name="Google Shape;836;g2161474bc3c_2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161474bc3c_2_1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5" name="Google Shape;855;g2161474bc3c_2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161474bc3c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2" name="Google Shape;872;g2161474bc3c_2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13aa9d9a43_1_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90" name="Google Shape;890;g213aa9d9a43_1_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13aa9d9a43_1_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09" name="Google Shape;909;g213aa9d9a43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137a717e86_12_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2137a717e86_12_1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13aa9d9a43_1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g213aa9d9a43_17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13aa9d9a43_17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4" name="Google Shape;404;g213aa9d9a43_17_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13aa9d9a43_1_1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9" name="Google Shape;449;g213aa9d9a43_1_1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13aa9d9a43_1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8" name="Google Shape;458;g213aa9d9a43_1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139c258e32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g2139c258e32_1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Google Shape;12;p2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87" name="Shape 87"/>
        <p:cNvGrpSpPr/>
        <p:nvPr/>
      </p:nvGrpSpPr>
      <p:grpSpPr>
        <a:xfrm>
          <a:off x="0" y="0"/>
          <a:ext cx="0" cy="0"/>
          <a:chOff x="0" y="0"/>
          <a:chExt cx="0" cy="0"/>
        </a:xfrm>
      </p:grpSpPr>
      <p:sp>
        <p:nvSpPr>
          <p:cNvPr id="88" name="Google Shape;88;g2137a717e86_12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g2137a717e86_12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0" name="Google Shape;90;g2137a717e86_12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g2137a717e86_12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g2137a717e86_12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93" name="Shape 93"/>
        <p:cNvGrpSpPr/>
        <p:nvPr/>
      </p:nvGrpSpPr>
      <p:grpSpPr>
        <a:xfrm>
          <a:off x="0" y="0"/>
          <a:ext cx="0" cy="0"/>
          <a:chOff x="0" y="0"/>
          <a:chExt cx="0" cy="0"/>
        </a:xfrm>
      </p:grpSpPr>
      <p:sp>
        <p:nvSpPr>
          <p:cNvPr id="94" name="Google Shape;94;g2137a717e86_12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g2137a717e86_12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6" name="Google Shape;96;g2137a717e86_12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g2137a717e86_12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g2137a717e86_12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99" name="Shape 99"/>
        <p:cNvGrpSpPr/>
        <p:nvPr/>
      </p:nvGrpSpPr>
      <p:grpSpPr>
        <a:xfrm>
          <a:off x="0" y="0"/>
          <a:ext cx="0" cy="0"/>
          <a:chOff x="0" y="0"/>
          <a:chExt cx="0" cy="0"/>
        </a:xfrm>
      </p:grpSpPr>
      <p:sp>
        <p:nvSpPr>
          <p:cNvPr id="100" name="Google Shape;100;g2137a717e86_12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g2137a717e86_12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02" name="Google Shape;102;g2137a717e86_12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g2137a717e86_12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g2137a717e86_12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105" name="Shape 105"/>
        <p:cNvGrpSpPr/>
        <p:nvPr/>
      </p:nvGrpSpPr>
      <p:grpSpPr>
        <a:xfrm>
          <a:off x="0" y="0"/>
          <a:ext cx="0" cy="0"/>
          <a:chOff x="0" y="0"/>
          <a:chExt cx="0" cy="0"/>
        </a:xfrm>
      </p:grpSpPr>
      <p:sp>
        <p:nvSpPr>
          <p:cNvPr id="106" name="Google Shape;106;g2137a717e86_12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g2137a717e86_12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g2137a717e86_12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9" name="Google Shape;109;g2137a717e86_12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g2137a717e86_12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g2137a717e86_12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112" name="Shape 112"/>
        <p:cNvGrpSpPr/>
        <p:nvPr/>
      </p:nvGrpSpPr>
      <p:grpSpPr>
        <a:xfrm>
          <a:off x="0" y="0"/>
          <a:ext cx="0" cy="0"/>
          <a:chOff x="0" y="0"/>
          <a:chExt cx="0" cy="0"/>
        </a:xfrm>
      </p:grpSpPr>
      <p:sp>
        <p:nvSpPr>
          <p:cNvPr id="113" name="Google Shape;113;g2137a717e86_12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g2137a717e86_12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5" name="Google Shape;115;g2137a717e86_12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 name="Google Shape;116;g2137a717e86_12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17" name="Google Shape;117;g2137a717e86_12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 name="Google Shape;118;g2137a717e86_12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9" name="Google Shape;119;g2137a717e86_12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g2137a717e86_12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121" name="Shape 121"/>
        <p:cNvGrpSpPr/>
        <p:nvPr/>
      </p:nvGrpSpPr>
      <p:grpSpPr>
        <a:xfrm>
          <a:off x="0" y="0"/>
          <a:ext cx="0" cy="0"/>
          <a:chOff x="0" y="0"/>
          <a:chExt cx="0" cy="0"/>
        </a:xfrm>
      </p:grpSpPr>
      <p:sp>
        <p:nvSpPr>
          <p:cNvPr id="122" name="Google Shape;122;g2137a717e86_12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3" name="Google Shape;123;g2137a717e86_12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4" name="Google Shape;124;g2137a717e86_12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g2137a717e86_12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126" name="Shape 126"/>
        <p:cNvGrpSpPr/>
        <p:nvPr/>
      </p:nvGrpSpPr>
      <p:grpSpPr>
        <a:xfrm>
          <a:off x="0" y="0"/>
          <a:ext cx="0" cy="0"/>
          <a:chOff x="0" y="0"/>
          <a:chExt cx="0" cy="0"/>
        </a:xfrm>
      </p:grpSpPr>
      <p:sp>
        <p:nvSpPr>
          <p:cNvPr id="127" name="Google Shape;127;g2137a717e86_12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8" name="Google Shape;128;g2137a717e86_12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9" name="Google Shape;129;g2137a717e86_12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130" name="Shape 130"/>
        <p:cNvGrpSpPr/>
        <p:nvPr/>
      </p:nvGrpSpPr>
      <p:grpSpPr>
        <a:xfrm>
          <a:off x="0" y="0"/>
          <a:ext cx="0" cy="0"/>
          <a:chOff x="0" y="0"/>
          <a:chExt cx="0" cy="0"/>
        </a:xfrm>
      </p:grpSpPr>
      <p:sp>
        <p:nvSpPr>
          <p:cNvPr id="131" name="Google Shape;131;g2137a717e86_12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2" name="Google Shape;132;g2137a717e86_12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33" name="Google Shape;133;g2137a717e86_12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4" name="Google Shape;134;g2137a717e86_12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5" name="Google Shape;135;g2137a717e86_12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g2137a717e86_12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Google Shape;18;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137" name="Shape 137"/>
        <p:cNvGrpSpPr/>
        <p:nvPr/>
      </p:nvGrpSpPr>
      <p:grpSpPr>
        <a:xfrm>
          <a:off x="0" y="0"/>
          <a:ext cx="0" cy="0"/>
          <a:chOff x="0" y="0"/>
          <a:chExt cx="0" cy="0"/>
        </a:xfrm>
      </p:grpSpPr>
      <p:sp>
        <p:nvSpPr>
          <p:cNvPr id="138" name="Google Shape;138;g2137a717e86_12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9" name="Google Shape;139;g2137a717e86_12_56"/>
          <p:cNvSpPr/>
          <p:nvPr>
            <p:ph idx="2" type="pic"/>
          </p:nvPr>
        </p:nvSpPr>
        <p:spPr>
          <a:xfrm>
            <a:off x="5183188" y="987425"/>
            <a:ext cx="6172200" cy="4873625"/>
          </a:xfrm>
          <a:prstGeom prst="rect">
            <a:avLst/>
          </a:prstGeom>
          <a:noFill/>
          <a:ln>
            <a:noFill/>
          </a:ln>
        </p:spPr>
      </p:sp>
      <p:sp>
        <p:nvSpPr>
          <p:cNvPr id="140" name="Google Shape;140;g2137a717e86_12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1" name="Google Shape;141;g2137a717e86_12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g2137a717e86_12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g2137a717e86_12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44" name="Shape 144"/>
        <p:cNvGrpSpPr/>
        <p:nvPr/>
      </p:nvGrpSpPr>
      <p:grpSpPr>
        <a:xfrm>
          <a:off x="0" y="0"/>
          <a:ext cx="0" cy="0"/>
          <a:chOff x="0" y="0"/>
          <a:chExt cx="0" cy="0"/>
        </a:xfrm>
      </p:grpSpPr>
      <p:sp>
        <p:nvSpPr>
          <p:cNvPr id="145" name="Google Shape;145;g2137a717e86_12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6" name="Google Shape;146;g2137a717e86_12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 name="Google Shape;147;g2137a717e86_12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8" name="Google Shape;148;g2137a717e86_12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9" name="Google Shape;149;g2137a717e86_12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垂直排列标题与&#10;文本" type="vertTitleAndTx">
  <p:cSld name="VERTICAL_TITLE_AND_VERTICAL_TEXT">
    <p:spTree>
      <p:nvGrpSpPr>
        <p:cNvPr id="150" name="Shape 150"/>
        <p:cNvGrpSpPr/>
        <p:nvPr/>
      </p:nvGrpSpPr>
      <p:grpSpPr>
        <a:xfrm>
          <a:off x="0" y="0"/>
          <a:ext cx="0" cy="0"/>
          <a:chOff x="0" y="0"/>
          <a:chExt cx="0" cy="0"/>
        </a:xfrm>
      </p:grpSpPr>
      <p:sp>
        <p:nvSpPr>
          <p:cNvPr id="151" name="Google Shape;151;g2137a717e86_12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2" name="Google Shape;152;g2137a717e86_12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g2137a717e86_12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4" name="Google Shape;154;g2137a717e86_12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5" name="Google Shape;155;g2137a717e86_12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2" name="Shape 162"/>
        <p:cNvGrpSpPr/>
        <p:nvPr/>
      </p:nvGrpSpPr>
      <p:grpSpPr>
        <a:xfrm>
          <a:off x="0" y="0"/>
          <a:ext cx="0" cy="0"/>
          <a:chOff x="0" y="0"/>
          <a:chExt cx="0" cy="0"/>
        </a:xfrm>
      </p:grpSpPr>
      <p:sp>
        <p:nvSpPr>
          <p:cNvPr id="163" name="Google Shape;163;g2138ad6a8a1_4_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4" name="Google Shape;164;g2138ad6a8a1_4_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 name="Google Shape;165;g2138ad6a8a1_4_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6" name="Google Shape;166;g2138ad6a8a1_4_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7" name="Google Shape;167;g2138ad6a8a1_4_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8" name="Shape 168"/>
        <p:cNvGrpSpPr/>
        <p:nvPr/>
      </p:nvGrpSpPr>
      <p:grpSpPr>
        <a:xfrm>
          <a:off x="0" y="0"/>
          <a:ext cx="0" cy="0"/>
          <a:chOff x="0" y="0"/>
          <a:chExt cx="0" cy="0"/>
        </a:xfrm>
      </p:grpSpPr>
      <p:sp>
        <p:nvSpPr>
          <p:cNvPr id="169" name="Google Shape;169;g2138ad6a8a1_4_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0" name="Google Shape;170;g2138ad6a8a1_4_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1" name="Google Shape;171;g2138ad6a8a1_4_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g2138ad6a8a1_4_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3" name="Google Shape;173;g2138ad6a8a1_4_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4" name="Shape 174"/>
        <p:cNvGrpSpPr/>
        <p:nvPr/>
      </p:nvGrpSpPr>
      <p:grpSpPr>
        <a:xfrm>
          <a:off x="0" y="0"/>
          <a:ext cx="0" cy="0"/>
          <a:chOff x="0" y="0"/>
          <a:chExt cx="0" cy="0"/>
        </a:xfrm>
      </p:grpSpPr>
      <p:sp>
        <p:nvSpPr>
          <p:cNvPr id="175" name="Google Shape;175;g2138ad6a8a1_4_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6" name="Google Shape;176;g2138ad6a8a1_4_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77" name="Google Shape;177;g2138ad6a8a1_4_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g2138ad6a8a1_4_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9" name="Google Shape;179;g2138ad6a8a1_4_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80" name="Shape 180"/>
        <p:cNvGrpSpPr/>
        <p:nvPr/>
      </p:nvGrpSpPr>
      <p:grpSpPr>
        <a:xfrm>
          <a:off x="0" y="0"/>
          <a:ext cx="0" cy="0"/>
          <a:chOff x="0" y="0"/>
          <a:chExt cx="0" cy="0"/>
        </a:xfrm>
      </p:grpSpPr>
      <p:sp>
        <p:nvSpPr>
          <p:cNvPr id="181" name="Google Shape;181;g2138ad6a8a1_4_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g2138ad6a8a1_4_2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3" name="Google Shape;183;g2138ad6a8a1_4_2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4" name="Google Shape;184;g2138ad6a8a1_4_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5" name="Google Shape;185;g2138ad6a8a1_4_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2138ad6a8a1_4_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87" name="Shape 187"/>
        <p:cNvGrpSpPr/>
        <p:nvPr/>
      </p:nvGrpSpPr>
      <p:grpSpPr>
        <a:xfrm>
          <a:off x="0" y="0"/>
          <a:ext cx="0" cy="0"/>
          <a:chOff x="0" y="0"/>
          <a:chExt cx="0" cy="0"/>
        </a:xfrm>
      </p:grpSpPr>
      <p:sp>
        <p:nvSpPr>
          <p:cNvPr id="188" name="Google Shape;188;g2138ad6a8a1_4_3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g2138ad6a8a1_4_3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0" name="Google Shape;190;g2138ad6a8a1_4_3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1" name="Google Shape;191;g2138ad6a8a1_4_3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92" name="Google Shape;192;g2138ad6a8a1_4_3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 name="Google Shape;193;g2138ad6a8a1_4_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4" name="Google Shape;194;g2138ad6a8a1_4_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g2138ad6a8a1_4_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6" name="Shape 196"/>
        <p:cNvGrpSpPr/>
        <p:nvPr/>
      </p:nvGrpSpPr>
      <p:grpSpPr>
        <a:xfrm>
          <a:off x="0" y="0"/>
          <a:ext cx="0" cy="0"/>
          <a:chOff x="0" y="0"/>
          <a:chExt cx="0" cy="0"/>
        </a:xfrm>
      </p:grpSpPr>
      <p:sp>
        <p:nvSpPr>
          <p:cNvPr id="197" name="Google Shape;197;g2138ad6a8a1_4_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8" name="Google Shape;198;g2138ad6a8a1_4_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g2138ad6a8a1_4_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0" name="Google Shape;200;g2138ad6a8a1_4_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1" name="Shape 201"/>
        <p:cNvGrpSpPr/>
        <p:nvPr/>
      </p:nvGrpSpPr>
      <p:grpSpPr>
        <a:xfrm>
          <a:off x="0" y="0"/>
          <a:ext cx="0" cy="0"/>
          <a:chOff x="0" y="0"/>
          <a:chExt cx="0" cy="0"/>
        </a:xfrm>
      </p:grpSpPr>
      <p:sp>
        <p:nvSpPr>
          <p:cNvPr id="202" name="Google Shape;202;g2138ad6a8a1_4_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3" name="Google Shape;203;g2138ad6a8a1_4_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g2138ad6a8a1_4_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Google Shape;24;p2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5" name="Shape 205"/>
        <p:cNvGrpSpPr/>
        <p:nvPr/>
      </p:nvGrpSpPr>
      <p:grpSpPr>
        <a:xfrm>
          <a:off x="0" y="0"/>
          <a:ext cx="0" cy="0"/>
          <a:chOff x="0" y="0"/>
          <a:chExt cx="0" cy="0"/>
        </a:xfrm>
      </p:grpSpPr>
      <p:sp>
        <p:nvSpPr>
          <p:cNvPr id="206" name="Google Shape;206;g2138ad6a8a1_4_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7" name="Google Shape;207;g2138ad6a8a1_4_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208" name="Google Shape;208;g2138ad6a8a1_4_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09" name="Google Shape;209;g2138ad6a8a1_4_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0" name="Google Shape;210;g2138ad6a8a1_4_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1" name="Google Shape;211;g2138ad6a8a1_4_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12" name="Shape 212"/>
        <p:cNvGrpSpPr/>
        <p:nvPr/>
      </p:nvGrpSpPr>
      <p:grpSpPr>
        <a:xfrm>
          <a:off x="0" y="0"/>
          <a:ext cx="0" cy="0"/>
          <a:chOff x="0" y="0"/>
          <a:chExt cx="0" cy="0"/>
        </a:xfrm>
      </p:grpSpPr>
      <p:sp>
        <p:nvSpPr>
          <p:cNvPr id="213" name="Google Shape;213;g2138ad6a8a1_4_5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4" name="Google Shape;214;g2138ad6a8a1_4_56"/>
          <p:cNvSpPr/>
          <p:nvPr>
            <p:ph idx="2" type="pic"/>
          </p:nvPr>
        </p:nvSpPr>
        <p:spPr>
          <a:xfrm>
            <a:off x="5183188" y="987425"/>
            <a:ext cx="6172200" cy="4873625"/>
          </a:xfrm>
          <a:prstGeom prst="rect">
            <a:avLst/>
          </a:prstGeom>
          <a:noFill/>
          <a:ln>
            <a:noFill/>
          </a:ln>
        </p:spPr>
      </p:sp>
      <p:sp>
        <p:nvSpPr>
          <p:cNvPr id="215" name="Google Shape;215;g2138ad6a8a1_4_5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216" name="Google Shape;216;g2138ad6a8a1_4_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g2138ad6a8a1_4_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8" name="Google Shape;218;g2138ad6a8a1_4_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9" name="Shape 219"/>
        <p:cNvGrpSpPr/>
        <p:nvPr/>
      </p:nvGrpSpPr>
      <p:grpSpPr>
        <a:xfrm>
          <a:off x="0" y="0"/>
          <a:ext cx="0" cy="0"/>
          <a:chOff x="0" y="0"/>
          <a:chExt cx="0" cy="0"/>
        </a:xfrm>
      </p:grpSpPr>
      <p:sp>
        <p:nvSpPr>
          <p:cNvPr id="220" name="Google Shape;220;g2138ad6a8a1_4_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1" name="Google Shape;221;g2138ad6a8a1_4_6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2" name="Google Shape;222;g2138ad6a8a1_4_6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3" name="Google Shape;223;g2138ad6a8a1_4_6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4" name="Google Shape;224;g2138ad6a8a1_4_6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5" name="Shape 225"/>
        <p:cNvGrpSpPr/>
        <p:nvPr/>
      </p:nvGrpSpPr>
      <p:grpSpPr>
        <a:xfrm>
          <a:off x="0" y="0"/>
          <a:ext cx="0" cy="0"/>
          <a:chOff x="0" y="0"/>
          <a:chExt cx="0" cy="0"/>
        </a:xfrm>
      </p:grpSpPr>
      <p:sp>
        <p:nvSpPr>
          <p:cNvPr id="226" name="Google Shape;226;g2138ad6a8a1_4_6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7" name="Google Shape;227;g2138ad6a8a1_4_6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g2138ad6a8a1_4_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g2138ad6a8a1_4_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0" name="Google Shape;230;g2138ad6a8a1_4_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Google Shape;3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Google Shape;37;p2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2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2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Google Shape;4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3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3"/>
          <p:cNvSpPr/>
          <p:nvPr>
            <p:ph idx="2" type="pic"/>
          </p:nvPr>
        </p:nvSpPr>
        <p:spPr>
          <a:xfrm>
            <a:off x="5183188" y="987425"/>
            <a:ext cx="6172200" cy="4873625"/>
          </a:xfrm>
          <a:prstGeom prst="rect">
            <a:avLst/>
          </a:prstGeom>
          <a:noFill/>
          <a:ln>
            <a:noFill/>
          </a:ln>
        </p:spPr>
      </p:sp>
      <p:sp>
        <p:nvSpPr>
          <p:cNvPr id="64" name="Google Shape;64;p3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1.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 name="Shape 80"/>
        <p:cNvGrpSpPr/>
        <p:nvPr/>
      </p:nvGrpSpPr>
      <p:grpSpPr>
        <a:xfrm>
          <a:off x="0" y="0"/>
          <a:ext cx="0" cy="0"/>
          <a:chOff x="0" y="0"/>
          <a:chExt cx="0" cy="0"/>
        </a:xfrm>
      </p:grpSpPr>
      <p:sp>
        <p:nvSpPr>
          <p:cNvPr id="81" name="Google Shape;81;g2137a717e86_12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82" name="Google Shape;82;g2137a717e86_12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g2137a717e86_12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4" name="Google Shape;84;g2137a717e86_12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5" name="Google Shape;85;g2137a717e86_12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86" name="Google Shape;86;g2137a717e86_12_0"/>
          <p:cNvSpPr/>
          <p:nvPr/>
        </p:nvSpPr>
        <p:spPr>
          <a:xfrm>
            <a:off x="-38743"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6" name="Shape 156"/>
        <p:cNvGrpSpPr/>
        <p:nvPr/>
      </p:nvGrpSpPr>
      <p:grpSpPr>
        <a:xfrm>
          <a:off x="0" y="0"/>
          <a:ext cx="0" cy="0"/>
          <a:chOff x="0" y="0"/>
          <a:chExt cx="0" cy="0"/>
        </a:xfrm>
      </p:grpSpPr>
      <p:sp>
        <p:nvSpPr>
          <p:cNvPr id="157" name="Google Shape;157;g2138ad6a8a1_4_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8" name="Google Shape;158;g2138ad6a8a1_4_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9" name="Google Shape;159;g2138ad6a8a1_4_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0" name="Google Shape;160;g2138ad6a8a1_4_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61" name="Google Shape;161;g2138ad6a8a1_4_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hyperlink" Target="https://arxiv.org/abs/2203.05794" TargetMode="External"/><Relationship Id="rId4" Type="http://schemas.openxmlformats.org/officeDocument/2006/relationships/hyperlink" Target="https://maartengr.github.io/BERTopic/index.html" TargetMode="External"/><Relationship Id="rId5"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9.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5.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
          <p:cNvSpPr/>
          <p:nvPr/>
        </p:nvSpPr>
        <p:spPr>
          <a:xfrm>
            <a:off x="433952" y="5703830"/>
            <a:ext cx="11468746" cy="1193370"/>
          </a:xfrm>
          <a:custGeom>
            <a:rect b="b" l="l" r="r" t="t"/>
            <a:pathLst>
              <a:path extrusionOk="0" h="1193370" w="11468746">
                <a:moveTo>
                  <a:pt x="0" y="263472"/>
                </a:moveTo>
                <a:lnTo>
                  <a:pt x="11468746" y="0"/>
                </a:lnTo>
                <a:lnTo>
                  <a:pt x="11468746" y="1193370"/>
                </a:lnTo>
                <a:lnTo>
                  <a:pt x="15498" y="1193370"/>
                </a:lnTo>
                <a:lnTo>
                  <a:pt x="0" y="263472"/>
                </a:lnTo>
                <a:close/>
              </a:path>
            </a:pathLst>
          </a:cu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6" name="Google Shape;236;p1"/>
          <p:cNvSpPr/>
          <p:nvPr/>
        </p:nvSpPr>
        <p:spPr>
          <a:xfrm>
            <a:off x="0"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7" name="Google Shape;237;p1"/>
          <p:cNvSpPr/>
          <p:nvPr/>
        </p:nvSpPr>
        <p:spPr>
          <a:xfrm>
            <a:off x="433952" y="5664630"/>
            <a:ext cx="11468746" cy="1193370"/>
          </a:xfrm>
          <a:custGeom>
            <a:rect b="b" l="l" r="r" t="t"/>
            <a:pathLst>
              <a:path extrusionOk="0" h="1193370" w="11468746">
                <a:moveTo>
                  <a:pt x="0" y="263472"/>
                </a:moveTo>
                <a:lnTo>
                  <a:pt x="11468746" y="0"/>
                </a:lnTo>
                <a:lnTo>
                  <a:pt x="11468746" y="1193370"/>
                </a:lnTo>
                <a:lnTo>
                  <a:pt x="15498" y="1193370"/>
                </a:lnTo>
                <a:lnTo>
                  <a:pt x="0" y="263472"/>
                </a:lnTo>
                <a:close/>
              </a:path>
            </a:pathLst>
          </a:cu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38" name="Google Shape;238;p1"/>
          <p:cNvSpPr txBox="1"/>
          <p:nvPr/>
        </p:nvSpPr>
        <p:spPr>
          <a:xfrm>
            <a:off x="433950" y="583650"/>
            <a:ext cx="9393000" cy="1893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900"/>
              <a:buFont typeface="Arial"/>
              <a:buNone/>
            </a:pPr>
            <a:r>
              <a:rPr b="0" i="0" lang="en-US" sz="3900" u="none" cap="none" strike="noStrike">
                <a:solidFill>
                  <a:schemeClr val="dk1"/>
                </a:solidFill>
                <a:latin typeface="EB Garamond SemiBold"/>
                <a:ea typeface="EB Garamond SemiBold"/>
                <a:cs typeface="EB Garamond SemiBold"/>
                <a:sym typeface="EB Garamond SemiBold"/>
              </a:rPr>
              <a:t>Portrait of Economic Academia: </a:t>
            </a:r>
            <a:endParaRPr b="0" i="0" sz="3900" u="none" cap="none" strike="noStrike">
              <a:solidFill>
                <a:schemeClr val="dk1"/>
              </a:solidFill>
              <a:latin typeface="EB Garamond SemiBold"/>
              <a:ea typeface="EB Garamond SemiBold"/>
              <a:cs typeface="EB Garamond SemiBold"/>
              <a:sym typeface="EB Garamond SemiBold"/>
            </a:endParaRPr>
          </a:p>
          <a:p>
            <a:pPr indent="0" lvl="0" marL="0" marR="0" rtl="0" algn="l">
              <a:lnSpc>
                <a:spcPct val="100000"/>
              </a:lnSpc>
              <a:spcBef>
                <a:spcPts val="0"/>
              </a:spcBef>
              <a:spcAft>
                <a:spcPts val="0"/>
              </a:spcAft>
              <a:buClr>
                <a:srgbClr val="000000"/>
              </a:buClr>
              <a:buSzPts val="3900"/>
              <a:buFont typeface="Arial"/>
              <a:buNone/>
            </a:pPr>
            <a:r>
              <a:rPr b="0" i="0" lang="en-US" sz="3900" u="none" cap="none" strike="noStrike">
                <a:solidFill>
                  <a:schemeClr val="dk1"/>
                </a:solidFill>
                <a:latin typeface="EB Garamond SemiBold"/>
                <a:ea typeface="EB Garamond SemiBold"/>
                <a:cs typeface="EB Garamond SemiBold"/>
                <a:sym typeface="EB Garamond SemiBold"/>
              </a:rPr>
              <a:t>Evidence from Top 20 Economics Journals from 2012 </a:t>
            </a:r>
            <a:r>
              <a:rPr lang="en-US" sz="3900">
                <a:solidFill>
                  <a:schemeClr val="dk1"/>
                </a:solidFill>
                <a:latin typeface="EB Garamond SemiBold"/>
                <a:ea typeface="EB Garamond SemiBold"/>
                <a:cs typeface="EB Garamond SemiBold"/>
                <a:sym typeface="EB Garamond SemiBold"/>
              </a:rPr>
              <a:t>to 2022</a:t>
            </a:r>
            <a:endParaRPr b="0" i="0" sz="3900" u="none" cap="none" strike="noStrike">
              <a:solidFill>
                <a:schemeClr val="dk1"/>
              </a:solidFill>
              <a:latin typeface="EB Garamond SemiBold"/>
              <a:ea typeface="EB Garamond SemiBold"/>
              <a:cs typeface="EB Garamond SemiBold"/>
              <a:sym typeface="EB Garamond SemiBold"/>
            </a:endParaRPr>
          </a:p>
        </p:txBody>
      </p:sp>
      <p:sp>
        <p:nvSpPr>
          <p:cNvPr id="239" name="Google Shape;239;p1"/>
          <p:cNvSpPr/>
          <p:nvPr/>
        </p:nvSpPr>
        <p:spPr>
          <a:xfrm>
            <a:off x="9182961" y="3898924"/>
            <a:ext cx="3009039" cy="2959076"/>
          </a:xfrm>
          <a:custGeom>
            <a:rect b="b" l="l" r="r" t="t"/>
            <a:pathLst>
              <a:path extrusionOk="0" h="2229947" w="2267599">
                <a:moveTo>
                  <a:pt x="90969" y="1871736"/>
                </a:moveTo>
                <a:lnTo>
                  <a:pt x="480792" y="1663095"/>
                </a:lnTo>
                <a:lnTo>
                  <a:pt x="967906" y="1876926"/>
                </a:lnTo>
                <a:lnTo>
                  <a:pt x="1176453" y="1876926"/>
                </a:lnTo>
                <a:lnTo>
                  <a:pt x="839569" y="1684421"/>
                </a:lnTo>
                <a:cubicBezTo>
                  <a:pt x="837807" y="1568540"/>
                  <a:pt x="836046" y="1452660"/>
                  <a:pt x="834284" y="1336779"/>
                </a:cubicBezTo>
                <a:lnTo>
                  <a:pt x="0" y="1304601"/>
                </a:lnTo>
                <a:lnTo>
                  <a:pt x="326221" y="1026695"/>
                </a:lnTo>
                <a:lnTo>
                  <a:pt x="1144369" y="1010653"/>
                </a:lnTo>
                <a:lnTo>
                  <a:pt x="1337063" y="1267326"/>
                </a:lnTo>
                <a:lnTo>
                  <a:pt x="1235337" y="1256663"/>
                </a:lnTo>
                <a:lnTo>
                  <a:pt x="1112568" y="1096148"/>
                </a:lnTo>
                <a:lnTo>
                  <a:pt x="837821" y="1679137"/>
                </a:lnTo>
                <a:lnTo>
                  <a:pt x="1176454" y="1869464"/>
                </a:lnTo>
                <a:cubicBezTo>
                  <a:pt x="1174692" y="1762516"/>
                  <a:pt x="1162173" y="1679074"/>
                  <a:pt x="1160411" y="1572126"/>
                </a:cubicBezTo>
                <a:lnTo>
                  <a:pt x="1080389" y="1572220"/>
                </a:lnTo>
                <a:lnTo>
                  <a:pt x="1352633" y="1325738"/>
                </a:lnTo>
                <a:lnTo>
                  <a:pt x="1694989" y="1599020"/>
                </a:lnTo>
                <a:lnTo>
                  <a:pt x="1818137" y="1572126"/>
                </a:lnTo>
                <a:lnTo>
                  <a:pt x="1834179" y="2229947"/>
                </a:lnTo>
                <a:lnTo>
                  <a:pt x="2197297" y="2224851"/>
                </a:lnTo>
                <a:lnTo>
                  <a:pt x="2267599" y="1951947"/>
                </a:lnTo>
                <a:lnTo>
                  <a:pt x="2010642" y="1968084"/>
                </a:lnTo>
                <a:lnTo>
                  <a:pt x="1994600" y="1422275"/>
                </a:lnTo>
                <a:lnTo>
                  <a:pt x="2085380" y="1406609"/>
                </a:lnTo>
                <a:lnTo>
                  <a:pt x="1764821" y="732747"/>
                </a:lnTo>
                <a:lnTo>
                  <a:pt x="1385000" y="721895"/>
                </a:lnTo>
                <a:lnTo>
                  <a:pt x="1352916" y="786063"/>
                </a:lnTo>
                <a:cubicBezTo>
                  <a:pt x="1354741" y="572168"/>
                  <a:pt x="1351187" y="358274"/>
                  <a:pt x="1353012" y="144379"/>
                </a:cubicBezTo>
                <a:lnTo>
                  <a:pt x="1128327" y="0"/>
                </a:lnTo>
                <a:lnTo>
                  <a:pt x="1058874" y="5379"/>
                </a:lnTo>
                <a:lnTo>
                  <a:pt x="935821" y="144379"/>
                </a:lnTo>
                <a:lnTo>
                  <a:pt x="930631" y="582800"/>
                </a:lnTo>
                <a:lnTo>
                  <a:pt x="1208537" y="572420"/>
                </a:lnTo>
                <a:lnTo>
                  <a:pt x="1192495" y="144379"/>
                </a:lnTo>
                <a:lnTo>
                  <a:pt x="1080200" y="6416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0" name="Google Shape;240;p1"/>
          <p:cNvSpPr/>
          <p:nvPr/>
        </p:nvSpPr>
        <p:spPr>
          <a:xfrm>
            <a:off x="9284380" y="5296486"/>
            <a:ext cx="1294525" cy="316523"/>
          </a:xfrm>
          <a:custGeom>
            <a:rect b="b" l="l" r="r" t="t"/>
            <a:pathLst>
              <a:path extrusionOk="0" h="316523" w="1294525">
                <a:moveTo>
                  <a:pt x="0" y="296650"/>
                </a:moveTo>
                <a:lnTo>
                  <a:pt x="1013171" y="316523"/>
                </a:lnTo>
                <a:lnTo>
                  <a:pt x="1294525" y="0"/>
                </a:lnTo>
                <a:lnTo>
                  <a:pt x="330888" y="7034"/>
                </a:lnTo>
                <a:lnTo>
                  <a:pt x="0" y="29665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 name="Google Shape;241;p1"/>
          <p:cNvSpPr/>
          <p:nvPr/>
        </p:nvSpPr>
        <p:spPr>
          <a:xfrm>
            <a:off x="9200225" y="5655076"/>
            <a:ext cx="1056443" cy="133165"/>
          </a:xfrm>
          <a:custGeom>
            <a:rect b="b" l="l" r="r" t="t"/>
            <a:pathLst>
              <a:path extrusionOk="0" h="133165" w="1056443">
                <a:moveTo>
                  <a:pt x="2959" y="0"/>
                </a:moveTo>
                <a:lnTo>
                  <a:pt x="1056443" y="53266"/>
                </a:lnTo>
                <a:lnTo>
                  <a:pt x="1053484" y="133165"/>
                </a:lnTo>
                <a:lnTo>
                  <a:pt x="0" y="56225"/>
                </a:lnTo>
                <a:lnTo>
                  <a:pt x="2959"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2" name="Google Shape;242;p1"/>
          <p:cNvSpPr/>
          <p:nvPr/>
        </p:nvSpPr>
        <p:spPr>
          <a:xfrm>
            <a:off x="10582271" y="5671291"/>
            <a:ext cx="183622" cy="381384"/>
          </a:xfrm>
          <a:custGeom>
            <a:rect b="b" l="l" r="r" t="t"/>
            <a:pathLst>
              <a:path extrusionOk="0" h="381384" w="183622">
                <a:moveTo>
                  <a:pt x="75" y="1994"/>
                </a:moveTo>
                <a:lnTo>
                  <a:pt x="180576" y="0"/>
                </a:lnTo>
                <a:cubicBezTo>
                  <a:pt x="181591" y="57397"/>
                  <a:pt x="182607" y="114795"/>
                  <a:pt x="183622" y="172192"/>
                </a:cubicBezTo>
                <a:lnTo>
                  <a:pt x="33447" y="312356"/>
                </a:lnTo>
                <a:lnTo>
                  <a:pt x="140238" y="322367"/>
                </a:lnTo>
                <a:lnTo>
                  <a:pt x="146151" y="375180"/>
                </a:lnTo>
                <a:lnTo>
                  <a:pt x="9616" y="381384"/>
                </a:lnTo>
                <a:cubicBezTo>
                  <a:pt x="10729" y="252345"/>
                  <a:pt x="-1038" y="131033"/>
                  <a:pt x="75" y="1994"/>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1"/>
          <p:cNvSpPr/>
          <p:nvPr/>
        </p:nvSpPr>
        <p:spPr>
          <a:xfrm>
            <a:off x="11021085" y="5598059"/>
            <a:ext cx="666939" cy="380246"/>
          </a:xfrm>
          <a:custGeom>
            <a:rect b="b" l="l" r="r" t="t"/>
            <a:pathLst>
              <a:path extrusionOk="0" h="380246" w="666939">
                <a:moveTo>
                  <a:pt x="0" y="39232"/>
                </a:moveTo>
                <a:lnTo>
                  <a:pt x="238408" y="0"/>
                </a:lnTo>
                <a:lnTo>
                  <a:pt x="666939" y="316872"/>
                </a:lnTo>
                <a:lnTo>
                  <a:pt x="425513" y="380246"/>
                </a:lnTo>
                <a:lnTo>
                  <a:pt x="0" y="39232"/>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4" name="Google Shape;244;p1"/>
          <p:cNvSpPr/>
          <p:nvPr/>
        </p:nvSpPr>
        <p:spPr>
          <a:xfrm>
            <a:off x="10896818" y="5976350"/>
            <a:ext cx="162444" cy="277727"/>
          </a:xfrm>
          <a:custGeom>
            <a:rect b="b" l="l" r="r" t="t"/>
            <a:pathLst>
              <a:path extrusionOk="0" h="277727" w="162444">
                <a:moveTo>
                  <a:pt x="0" y="0"/>
                </a:moveTo>
                <a:lnTo>
                  <a:pt x="10481" y="277727"/>
                </a:lnTo>
                <a:lnTo>
                  <a:pt x="162444" y="275107"/>
                </a:lnTo>
                <a:cubicBezTo>
                  <a:pt x="160697" y="179911"/>
                  <a:pt x="153711" y="95196"/>
                  <a:pt x="151964" y="0"/>
                </a:cubicBezTo>
                <a:lnTo>
                  <a:pt x="0" y="0"/>
                </a:lnTo>
                <a:close/>
              </a:path>
            </a:pathLst>
          </a:custGeom>
          <a:gradFill>
            <a:gsLst>
              <a:gs pos="0">
                <a:srgbClr val="FFDE7E"/>
              </a:gs>
              <a:gs pos="50000">
                <a:srgbClr val="FFE9B1"/>
              </a:gs>
              <a:gs pos="100000">
                <a:srgbClr val="FFF2D9"/>
              </a:gs>
            </a:gsLst>
            <a:path path="circle">
              <a:fillToRect b="50%" l="50%" r="50%" t="50%"/>
            </a:path>
            <a:tileRect/>
          </a:gra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p1"/>
          <p:cNvSpPr/>
          <p:nvPr/>
        </p:nvSpPr>
        <p:spPr>
          <a:xfrm>
            <a:off x="11144615" y="4909804"/>
            <a:ext cx="745498" cy="844509"/>
          </a:xfrm>
          <a:custGeom>
            <a:rect b="b" l="l" r="r" t="t"/>
            <a:pathLst>
              <a:path extrusionOk="0" h="844509" w="745498">
                <a:moveTo>
                  <a:pt x="0" y="0"/>
                </a:moveTo>
                <a:lnTo>
                  <a:pt x="358189" y="11648"/>
                </a:lnTo>
                <a:lnTo>
                  <a:pt x="745498" y="821213"/>
                </a:lnTo>
                <a:lnTo>
                  <a:pt x="387310" y="844509"/>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p1"/>
          <p:cNvSpPr/>
          <p:nvPr/>
        </p:nvSpPr>
        <p:spPr>
          <a:xfrm>
            <a:off x="11741824" y="6525846"/>
            <a:ext cx="395469" cy="299473"/>
          </a:xfrm>
          <a:custGeom>
            <a:rect b="b" l="l" r="r" t="t"/>
            <a:pathLst>
              <a:path extrusionOk="0" h="299473" w="395469">
                <a:moveTo>
                  <a:pt x="103460" y="22026"/>
                </a:moveTo>
                <a:lnTo>
                  <a:pt x="395469" y="0"/>
                </a:lnTo>
                <a:lnTo>
                  <a:pt x="318736" y="287749"/>
                </a:lnTo>
                <a:lnTo>
                  <a:pt x="0" y="299473"/>
                </a:lnTo>
                <a:lnTo>
                  <a:pt x="103460" y="22026"/>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7" name="Google Shape;247;p1"/>
          <p:cNvSpPr/>
          <p:nvPr/>
        </p:nvSpPr>
        <p:spPr>
          <a:xfrm>
            <a:off x="11131991" y="5402179"/>
            <a:ext cx="141597" cy="220579"/>
          </a:xfrm>
          <a:custGeom>
            <a:rect b="b" l="l" r="r" t="t"/>
            <a:pathLst>
              <a:path extrusionOk="0" h="278117" w="137588">
                <a:moveTo>
                  <a:pt x="0" y="0"/>
                </a:moveTo>
                <a:lnTo>
                  <a:pt x="125556" y="1391"/>
                </a:lnTo>
                <a:lnTo>
                  <a:pt x="137588" y="250043"/>
                </a:lnTo>
                <a:lnTo>
                  <a:pt x="1230" y="278117"/>
                </a:lnTo>
                <a:lnTo>
                  <a:pt x="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8" name="Google Shape;248;p1"/>
          <p:cNvSpPr/>
          <p:nvPr/>
        </p:nvSpPr>
        <p:spPr>
          <a:xfrm>
            <a:off x="10413242" y="4742597"/>
            <a:ext cx="371901" cy="586854"/>
          </a:xfrm>
          <a:custGeom>
            <a:rect b="b" l="l" r="r" t="t"/>
            <a:pathLst>
              <a:path extrusionOk="0" h="661917" w="371901">
                <a:moveTo>
                  <a:pt x="0" y="569794"/>
                </a:moveTo>
                <a:cubicBezTo>
                  <a:pt x="1137" y="382137"/>
                  <a:pt x="2275" y="194481"/>
                  <a:pt x="3412" y="6824"/>
                </a:cubicBezTo>
                <a:lnTo>
                  <a:pt x="361665" y="0"/>
                </a:lnTo>
                <a:lnTo>
                  <a:pt x="371901" y="661917"/>
                </a:lnTo>
                <a:lnTo>
                  <a:pt x="293427" y="573206"/>
                </a:lnTo>
                <a:lnTo>
                  <a:pt x="283191" y="170597"/>
                </a:lnTo>
                <a:lnTo>
                  <a:pt x="75062" y="17400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9" name="Google Shape;249;p1"/>
          <p:cNvSpPr/>
          <p:nvPr/>
        </p:nvSpPr>
        <p:spPr>
          <a:xfrm>
            <a:off x="10630015" y="3961527"/>
            <a:ext cx="295624" cy="115282"/>
          </a:xfrm>
          <a:custGeom>
            <a:rect b="b" l="l" r="r" t="t"/>
            <a:pathLst>
              <a:path extrusionOk="0" h="115282" w="295624">
                <a:moveTo>
                  <a:pt x="0" y="45"/>
                </a:moveTo>
                <a:lnTo>
                  <a:pt x="109600" y="0"/>
                </a:lnTo>
                <a:lnTo>
                  <a:pt x="295624" y="115282"/>
                </a:lnTo>
                <a:lnTo>
                  <a:pt x="175455" y="102492"/>
                </a:lnTo>
                <a:lnTo>
                  <a:pt x="0" y="45"/>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0" name="Google Shape;250;p1"/>
          <p:cNvSpPr/>
          <p:nvPr/>
        </p:nvSpPr>
        <p:spPr>
          <a:xfrm>
            <a:off x="10791576" y="4706206"/>
            <a:ext cx="151468" cy="83875"/>
          </a:xfrm>
          <a:custGeom>
            <a:rect b="b" l="l" r="r" t="t"/>
            <a:pathLst>
              <a:path extrusionOk="0" h="83875" w="151468">
                <a:moveTo>
                  <a:pt x="0" y="0"/>
                </a:moveTo>
                <a:lnTo>
                  <a:pt x="151468" y="23518"/>
                </a:lnTo>
                <a:lnTo>
                  <a:pt x="148450" y="8387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1" name="Google Shape;251;p1"/>
          <p:cNvSpPr/>
          <p:nvPr/>
        </p:nvSpPr>
        <p:spPr>
          <a:xfrm>
            <a:off x="8480110" y="6358071"/>
            <a:ext cx="1586836" cy="504202"/>
          </a:xfrm>
          <a:custGeom>
            <a:rect b="b" l="l" r="r" t="t"/>
            <a:pathLst>
              <a:path extrusionOk="0" h="504202" w="1586836">
                <a:moveTo>
                  <a:pt x="484428" y="0"/>
                </a:moveTo>
                <a:lnTo>
                  <a:pt x="1074088" y="42729"/>
                </a:lnTo>
                <a:lnTo>
                  <a:pt x="1586836" y="350378"/>
                </a:lnTo>
                <a:lnTo>
                  <a:pt x="1450103" y="350378"/>
                </a:lnTo>
                <a:cubicBezTo>
                  <a:pt x="1451351" y="401653"/>
                  <a:pt x="1452598" y="452927"/>
                  <a:pt x="1453846" y="504202"/>
                </a:cubicBezTo>
                <a:lnTo>
                  <a:pt x="604069" y="495656"/>
                </a:lnTo>
                <a:lnTo>
                  <a:pt x="595524" y="264920"/>
                </a:lnTo>
                <a:lnTo>
                  <a:pt x="997176" y="111095"/>
                </a:lnTo>
                <a:lnTo>
                  <a:pt x="322058" y="68366"/>
                </a:lnTo>
                <a:lnTo>
                  <a:pt x="0" y="170510"/>
                </a:lnTo>
                <a:lnTo>
                  <a:pt x="621161" y="256374"/>
                </a:lnTo>
                <a:lnTo>
                  <a:pt x="621161" y="256374"/>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2" name="Google Shape;252;p1"/>
          <p:cNvSpPr/>
          <p:nvPr/>
        </p:nvSpPr>
        <p:spPr>
          <a:xfrm>
            <a:off x="8487833" y="6574367"/>
            <a:ext cx="563034" cy="266700"/>
          </a:xfrm>
          <a:custGeom>
            <a:rect b="b" l="l" r="r" t="t"/>
            <a:pathLst>
              <a:path extrusionOk="0" h="266700" w="563034">
                <a:moveTo>
                  <a:pt x="4234" y="0"/>
                </a:moveTo>
                <a:lnTo>
                  <a:pt x="550334" y="71966"/>
                </a:lnTo>
                <a:lnTo>
                  <a:pt x="563034" y="266700"/>
                </a:lnTo>
                <a:lnTo>
                  <a:pt x="0" y="182033"/>
                </a:lnTo>
                <a:cubicBezTo>
                  <a:pt x="1411" y="121355"/>
                  <a:pt x="2823" y="60678"/>
                  <a:pt x="4234" y="0"/>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3" name="Google Shape;253;p1"/>
          <p:cNvSpPr/>
          <p:nvPr/>
        </p:nvSpPr>
        <p:spPr>
          <a:xfrm>
            <a:off x="5959035" y="5503460"/>
            <a:ext cx="3243943" cy="1110343"/>
          </a:xfrm>
          <a:custGeom>
            <a:rect b="b" l="l" r="r" t="t"/>
            <a:pathLst>
              <a:path extrusionOk="0" h="1110343" w="3243943">
                <a:moveTo>
                  <a:pt x="3243943" y="152400"/>
                </a:moveTo>
                <a:lnTo>
                  <a:pt x="2895600" y="348343"/>
                </a:lnTo>
                <a:lnTo>
                  <a:pt x="1894114" y="0"/>
                </a:lnTo>
                <a:lnTo>
                  <a:pt x="1153885" y="587829"/>
                </a:lnTo>
                <a:lnTo>
                  <a:pt x="326571" y="1110343"/>
                </a:lnTo>
                <a:lnTo>
                  <a:pt x="0" y="111034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54" name="Google Shape;254;p1"/>
          <p:cNvGrpSpPr/>
          <p:nvPr/>
        </p:nvGrpSpPr>
        <p:grpSpPr>
          <a:xfrm>
            <a:off x="0" y="5795318"/>
            <a:ext cx="3539445" cy="1062682"/>
            <a:chOff x="1902941" y="3451653"/>
            <a:chExt cx="3539445" cy="1062682"/>
          </a:xfrm>
        </p:grpSpPr>
        <p:sp>
          <p:nvSpPr>
            <p:cNvPr id="255" name="Google Shape;255;p1"/>
            <p:cNvSpPr/>
            <p:nvPr/>
          </p:nvSpPr>
          <p:spPr>
            <a:xfrm>
              <a:off x="2783093" y="3454125"/>
              <a:ext cx="2659293" cy="1058797"/>
            </a:xfrm>
            <a:custGeom>
              <a:rect b="b" l="l" r="r" t="t"/>
              <a:pathLst>
                <a:path extrusionOk="0" h="1058797" w="2659293">
                  <a:moveTo>
                    <a:pt x="2659293" y="351284"/>
                  </a:moveTo>
                  <a:lnTo>
                    <a:pt x="1764075" y="360934"/>
                  </a:lnTo>
                  <a:lnTo>
                    <a:pt x="1311817" y="706"/>
                  </a:lnTo>
                  <a:lnTo>
                    <a:pt x="874506" y="351284"/>
                  </a:lnTo>
                  <a:lnTo>
                    <a:pt x="1315936" y="65313"/>
                  </a:lnTo>
                  <a:lnTo>
                    <a:pt x="1690641" y="362347"/>
                  </a:lnTo>
                  <a:lnTo>
                    <a:pt x="1018197" y="345871"/>
                  </a:lnTo>
                  <a:cubicBezTo>
                    <a:pt x="1019805" y="582140"/>
                    <a:pt x="1021414" y="818409"/>
                    <a:pt x="1023022" y="1054678"/>
                  </a:cubicBezTo>
                  <a:lnTo>
                    <a:pt x="549935" y="1058797"/>
                  </a:lnTo>
                  <a:cubicBezTo>
                    <a:pt x="549268" y="830295"/>
                    <a:pt x="548602" y="601793"/>
                    <a:pt x="547935" y="373291"/>
                  </a:cubicBezTo>
                  <a:lnTo>
                    <a:pt x="438606" y="373291"/>
                  </a:lnTo>
                  <a:lnTo>
                    <a:pt x="0" y="0"/>
                  </a:lnTo>
                  <a:lnTo>
                    <a:pt x="1003722" y="706"/>
                  </a:lnTo>
                  <a:lnTo>
                    <a:pt x="1121288" y="9967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6" name="Google Shape;256;p1"/>
            <p:cNvSpPr/>
            <p:nvPr/>
          </p:nvSpPr>
          <p:spPr>
            <a:xfrm>
              <a:off x="4193059" y="3464011"/>
              <a:ext cx="1239795" cy="304800"/>
            </a:xfrm>
            <a:custGeom>
              <a:rect b="b" l="l" r="r" t="t"/>
              <a:pathLst>
                <a:path extrusionOk="0" h="304800" w="1239795">
                  <a:moveTo>
                    <a:pt x="0" y="0"/>
                  </a:moveTo>
                  <a:lnTo>
                    <a:pt x="881449" y="0"/>
                  </a:lnTo>
                  <a:lnTo>
                    <a:pt x="1239795" y="292443"/>
                  </a:lnTo>
                  <a:lnTo>
                    <a:pt x="383060" y="304800"/>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7" name="Google Shape;257;p1"/>
            <p:cNvSpPr/>
            <p:nvPr/>
          </p:nvSpPr>
          <p:spPr>
            <a:xfrm>
              <a:off x="2331308" y="3451653"/>
              <a:ext cx="494270" cy="345990"/>
            </a:xfrm>
            <a:custGeom>
              <a:rect b="b" l="l" r="r" t="t"/>
              <a:pathLst>
                <a:path extrusionOk="0" h="345990" w="494270">
                  <a:moveTo>
                    <a:pt x="494270" y="45308"/>
                  </a:moveTo>
                  <a:lnTo>
                    <a:pt x="94735" y="345990"/>
                  </a:lnTo>
                  <a:lnTo>
                    <a:pt x="0" y="345990"/>
                  </a:lnTo>
                  <a:lnTo>
                    <a:pt x="453081" y="0"/>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58" name="Google Shape;258;p1"/>
            <p:cNvSpPr/>
            <p:nvPr/>
          </p:nvSpPr>
          <p:spPr>
            <a:xfrm>
              <a:off x="1902941" y="4308389"/>
              <a:ext cx="1388075" cy="205946"/>
            </a:xfrm>
            <a:custGeom>
              <a:rect b="b" l="l" r="r" t="t"/>
              <a:pathLst>
                <a:path extrusionOk="0" h="205946" w="1388075">
                  <a:moveTo>
                    <a:pt x="1388075" y="4119"/>
                  </a:moveTo>
                  <a:lnTo>
                    <a:pt x="943232" y="12357"/>
                  </a:lnTo>
                  <a:lnTo>
                    <a:pt x="943232" y="197708"/>
                  </a:lnTo>
                  <a:lnTo>
                    <a:pt x="0" y="205946"/>
                  </a:lnTo>
                  <a:cubicBezTo>
                    <a:pt x="1373" y="137297"/>
                    <a:pt x="2745" y="68649"/>
                    <a:pt x="4118" y="0"/>
                  </a:cubicBezTo>
                  <a:lnTo>
                    <a:pt x="527221" y="0"/>
                  </a:lnTo>
                  <a:lnTo>
                    <a:pt x="527221" y="90616"/>
                  </a:lnTo>
                  <a:lnTo>
                    <a:pt x="358345" y="86497"/>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59" name="Google Shape;259;p1"/>
          <p:cNvSpPr/>
          <p:nvPr/>
        </p:nvSpPr>
        <p:spPr>
          <a:xfrm>
            <a:off x="2681940" y="6232358"/>
            <a:ext cx="3198373" cy="625642"/>
          </a:xfrm>
          <a:custGeom>
            <a:rect b="b" l="l" r="r" t="t"/>
            <a:pathLst>
              <a:path extrusionOk="0" h="625642" w="3198373">
                <a:moveTo>
                  <a:pt x="5025" y="0"/>
                </a:moveTo>
                <a:lnTo>
                  <a:pt x="0" y="279679"/>
                </a:lnTo>
                <a:lnTo>
                  <a:pt x="792057" y="288758"/>
                </a:lnTo>
                <a:cubicBezTo>
                  <a:pt x="792380" y="395705"/>
                  <a:pt x="792704" y="502653"/>
                  <a:pt x="793027" y="609600"/>
                </a:cubicBezTo>
                <a:lnTo>
                  <a:pt x="2556689" y="625642"/>
                </a:lnTo>
                <a:lnTo>
                  <a:pt x="3198373" y="368968"/>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0" name="Google Shape;260;p1"/>
          <p:cNvSpPr/>
          <p:nvPr/>
        </p:nvSpPr>
        <p:spPr>
          <a:xfrm>
            <a:off x="8487825" y="306825"/>
            <a:ext cx="3474600" cy="625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595959"/>
                </a:solidFill>
                <a:latin typeface="EB Garamond Medium"/>
                <a:ea typeface="EB Garamond Medium"/>
                <a:cs typeface="EB Garamond Medium"/>
                <a:sym typeface="EB Garamond Medium"/>
              </a:rPr>
              <a:t>MACS30122 Final Group Project</a:t>
            </a:r>
            <a:endParaRPr b="0" i="1" sz="1600" u="none" cap="none" strike="noStrike">
              <a:solidFill>
                <a:srgbClr val="595959"/>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1600"/>
              <a:buFont typeface="Arial"/>
              <a:buNone/>
            </a:pPr>
            <a:r>
              <a:rPr b="0" i="1" lang="en-US" sz="1600" u="none" cap="none" strike="noStrike">
                <a:solidFill>
                  <a:srgbClr val="595959"/>
                </a:solidFill>
                <a:latin typeface="EB Garamond Medium"/>
                <a:ea typeface="EB Garamond Medium"/>
                <a:cs typeface="EB Garamond Medium"/>
                <a:sym typeface="EB Garamond Medium"/>
              </a:rPr>
              <a:t>University of Chicago</a:t>
            </a:r>
            <a:endParaRPr b="0" i="1" sz="1600" u="none" cap="none" strike="noStrike">
              <a:solidFill>
                <a:srgbClr val="000000"/>
              </a:solidFill>
              <a:latin typeface="EB Garamond Medium"/>
              <a:ea typeface="EB Garamond Medium"/>
              <a:cs typeface="EB Garamond Medium"/>
              <a:sym typeface="EB Garamond Medium"/>
            </a:endParaRPr>
          </a:p>
        </p:txBody>
      </p:sp>
      <p:sp>
        <p:nvSpPr>
          <p:cNvPr id="261" name="Google Shape;261;p1"/>
          <p:cNvSpPr txBox="1"/>
          <p:nvPr/>
        </p:nvSpPr>
        <p:spPr>
          <a:xfrm>
            <a:off x="2681950" y="3044551"/>
            <a:ext cx="2633700" cy="132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1" lang="en-US" sz="2000" u="none" cap="none" strike="noStrike">
                <a:solidFill>
                  <a:srgbClr val="7F7F7F"/>
                </a:solidFill>
                <a:latin typeface="EB Garamond"/>
                <a:ea typeface="EB Garamond"/>
                <a:cs typeface="EB Garamond"/>
                <a:sym typeface="EB Garamond"/>
              </a:rPr>
              <a:t>Netrunners</a:t>
            </a:r>
            <a:endParaRPr b="1" i="1" sz="2000" u="none" cap="none" strike="noStrike">
              <a:solidFill>
                <a:srgbClr val="7F7F7F"/>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7F7F7F"/>
                </a:solidFill>
                <a:latin typeface="EB Garamond Medium"/>
                <a:ea typeface="EB Garamond Medium"/>
                <a:cs typeface="EB Garamond Medium"/>
                <a:sym typeface="EB Garamond Medium"/>
              </a:rPr>
              <a:t>Jerry Cheng</a:t>
            </a:r>
            <a:endParaRPr b="0" i="0" sz="2000" u="none" cap="none" strike="noStrike">
              <a:solidFill>
                <a:srgbClr val="7F7F7F"/>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7F7F7F"/>
                </a:solidFill>
                <a:latin typeface="EB Garamond Medium"/>
                <a:ea typeface="EB Garamond Medium"/>
                <a:cs typeface="EB Garamond Medium"/>
                <a:sym typeface="EB Garamond Medium"/>
              </a:rPr>
              <a:t>Hongzhang Xie</a:t>
            </a:r>
            <a:endParaRPr b="0" i="0" sz="2000" u="none" cap="none" strike="noStrike">
              <a:solidFill>
                <a:srgbClr val="7F7F7F"/>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7F7F7F"/>
                </a:solidFill>
                <a:latin typeface="EB Garamond Medium"/>
                <a:ea typeface="EB Garamond Medium"/>
                <a:cs typeface="EB Garamond Medium"/>
                <a:sym typeface="EB Garamond Medium"/>
              </a:rPr>
              <a:t>Yicheng Zhang</a:t>
            </a:r>
            <a:endParaRPr b="0" i="0" sz="2000" u="none" cap="none" strike="noStrike">
              <a:solidFill>
                <a:srgbClr val="7F7F7F"/>
              </a:solidFill>
              <a:latin typeface="EB Garamond Medium"/>
              <a:ea typeface="EB Garamond Medium"/>
              <a:cs typeface="EB Garamond Medium"/>
              <a:sym typeface="EB Garamond Medium"/>
            </a:endParaRPr>
          </a:p>
        </p:txBody>
      </p:sp>
      <p:sp>
        <p:nvSpPr>
          <p:cNvPr id="262" name="Google Shape;262;p1"/>
          <p:cNvSpPr/>
          <p:nvPr/>
        </p:nvSpPr>
        <p:spPr>
          <a:xfrm>
            <a:off x="821942" y="6132870"/>
            <a:ext cx="107531" cy="172472"/>
          </a:xfrm>
          <a:custGeom>
            <a:rect b="b" l="l" r="r" t="t"/>
            <a:pathLst>
              <a:path extrusionOk="0" h="277727" w="162444">
                <a:moveTo>
                  <a:pt x="0" y="0"/>
                </a:moveTo>
                <a:lnTo>
                  <a:pt x="10481" y="277727"/>
                </a:lnTo>
                <a:lnTo>
                  <a:pt x="162444" y="275107"/>
                </a:lnTo>
                <a:cubicBezTo>
                  <a:pt x="160697" y="179911"/>
                  <a:pt x="153711" y="95196"/>
                  <a:pt x="151964" y="0"/>
                </a:cubicBez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3" name="Google Shape;263;p1"/>
          <p:cNvSpPr/>
          <p:nvPr/>
        </p:nvSpPr>
        <p:spPr>
          <a:xfrm>
            <a:off x="1013419" y="5693508"/>
            <a:ext cx="72919" cy="103833"/>
          </a:xfrm>
          <a:custGeom>
            <a:rect b="b" l="l" r="r" t="t"/>
            <a:pathLst>
              <a:path extrusionOk="0" h="277727" w="162444">
                <a:moveTo>
                  <a:pt x="162444" y="275107"/>
                </a:moveTo>
                <a:cubicBezTo>
                  <a:pt x="160697" y="179911"/>
                  <a:pt x="153711" y="95196"/>
                  <a:pt x="151964" y="0"/>
                </a:cubicBezTo>
                <a:lnTo>
                  <a:pt x="0" y="0"/>
                </a:lnTo>
                <a:lnTo>
                  <a:pt x="10481" y="27772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4" name="Google Shape;264;p1"/>
          <p:cNvSpPr/>
          <p:nvPr/>
        </p:nvSpPr>
        <p:spPr>
          <a:xfrm>
            <a:off x="7456868" y="5563673"/>
            <a:ext cx="1300766" cy="701899"/>
          </a:xfrm>
          <a:custGeom>
            <a:rect b="b" l="l" r="r" t="t"/>
            <a:pathLst>
              <a:path extrusionOk="0" h="701899" w="1300766">
                <a:moveTo>
                  <a:pt x="392805" y="0"/>
                </a:moveTo>
                <a:lnTo>
                  <a:pt x="0" y="309093"/>
                </a:lnTo>
                <a:lnTo>
                  <a:pt x="895081" y="701899"/>
                </a:lnTo>
                <a:lnTo>
                  <a:pt x="1300766" y="321972"/>
                </a:lnTo>
                <a:lnTo>
                  <a:pt x="392805"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1"/>
          <p:cNvSpPr/>
          <p:nvPr/>
        </p:nvSpPr>
        <p:spPr>
          <a:xfrm>
            <a:off x="7467845" y="5930292"/>
            <a:ext cx="1496705" cy="900166"/>
          </a:xfrm>
          <a:custGeom>
            <a:rect b="b" l="l" r="r" t="t"/>
            <a:pathLst>
              <a:path extrusionOk="0" h="900166" w="1496705">
                <a:moveTo>
                  <a:pt x="0" y="0"/>
                </a:moveTo>
                <a:lnTo>
                  <a:pt x="868782" y="396570"/>
                </a:lnTo>
                <a:cubicBezTo>
                  <a:pt x="870877" y="556005"/>
                  <a:pt x="876113" y="734295"/>
                  <a:pt x="878208" y="893730"/>
                </a:cubicBezTo>
                <a:lnTo>
                  <a:pt x="927046" y="900166"/>
                </a:lnTo>
                <a:cubicBezTo>
                  <a:pt x="927033" y="728123"/>
                  <a:pt x="927021" y="556081"/>
                  <a:pt x="927008" y="384038"/>
                </a:cubicBezTo>
                <a:lnTo>
                  <a:pt x="1307829" y="20444"/>
                </a:lnTo>
                <a:lnTo>
                  <a:pt x="1496705" y="20299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6" name="Google Shape;266;p1"/>
          <p:cNvSpPr/>
          <p:nvPr/>
        </p:nvSpPr>
        <p:spPr>
          <a:xfrm>
            <a:off x="6420896" y="6140184"/>
            <a:ext cx="1369463" cy="718618"/>
          </a:xfrm>
          <a:custGeom>
            <a:rect b="b" l="l" r="r" t="t"/>
            <a:pathLst>
              <a:path extrusionOk="0" h="718618" w="1369463">
                <a:moveTo>
                  <a:pt x="0" y="461582"/>
                </a:moveTo>
                <a:lnTo>
                  <a:pt x="723481" y="0"/>
                </a:lnTo>
                <a:lnTo>
                  <a:pt x="1369462" y="386701"/>
                </a:lnTo>
                <a:cubicBezTo>
                  <a:pt x="1369462" y="497340"/>
                  <a:pt x="1369463" y="607979"/>
                  <a:pt x="1369463" y="718618"/>
                </a:cubicBezTo>
                <a:lnTo>
                  <a:pt x="831073" y="717816"/>
                </a:lnTo>
                <a:lnTo>
                  <a:pt x="232128" y="718296"/>
                </a:lnTo>
                <a:cubicBezTo>
                  <a:pt x="232235" y="612183"/>
                  <a:pt x="232341" y="506069"/>
                  <a:pt x="232448" y="399956"/>
                </a:cubicBezTo>
                <a:lnTo>
                  <a:pt x="713433" y="101765"/>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1"/>
          <p:cNvSpPr/>
          <p:nvPr/>
        </p:nvSpPr>
        <p:spPr>
          <a:xfrm>
            <a:off x="970082" y="5842622"/>
            <a:ext cx="948475" cy="271529"/>
          </a:xfrm>
          <a:custGeom>
            <a:rect b="b" l="l" r="r" t="t"/>
            <a:pathLst>
              <a:path extrusionOk="0" h="271529" w="948475">
                <a:moveTo>
                  <a:pt x="0" y="0"/>
                </a:moveTo>
                <a:lnTo>
                  <a:pt x="323387" y="271529"/>
                </a:lnTo>
                <a:lnTo>
                  <a:pt x="797010" y="266467"/>
                </a:lnTo>
                <a:lnTo>
                  <a:pt x="948475" y="143051"/>
                </a:lnTo>
                <a:lnTo>
                  <a:pt x="847498" y="36464"/>
                </a:lnTo>
                <a:lnTo>
                  <a:pt x="825059" y="5610"/>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 name="Google Shape;268;p1"/>
          <p:cNvSpPr/>
          <p:nvPr/>
        </p:nvSpPr>
        <p:spPr>
          <a:xfrm>
            <a:off x="11226733" y="6141595"/>
            <a:ext cx="203930" cy="721227"/>
          </a:xfrm>
          <a:custGeom>
            <a:rect b="b" l="l" r="r" t="t"/>
            <a:pathLst>
              <a:path extrusionOk="0" h="721227" w="203930">
                <a:moveTo>
                  <a:pt x="0" y="0"/>
                </a:moveTo>
                <a:lnTo>
                  <a:pt x="185940" y="8611"/>
                </a:lnTo>
                <a:cubicBezTo>
                  <a:pt x="188606" y="236989"/>
                  <a:pt x="201264" y="492849"/>
                  <a:pt x="203930" y="721227"/>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p1"/>
          <p:cNvSpPr/>
          <p:nvPr/>
        </p:nvSpPr>
        <p:spPr>
          <a:xfrm>
            <a:off x="3662464" y="4711701"/>
            <a:ext cx="3005036" cy="2117613"/>
          </a:xfrm>
          <a:custGeom>
            <a:rect b="b" l="l" r="r" t="t"/>
            <a:pathLst>
              <a:path extrusionOk="0" h="1598372" w="2268198">
                <a:moveTo>
                  <a:pt x="4821" y="1598372"/>
                </a:moveTo>
                <a:cubicBezTo>
                  <a:pt x="6416" y="1504945"/>
                  <a:pt x="-1378" y="880965"/>
                  <a:pt x="217" y="787538"/>
                </a:cubicBezTo>
                <a:lnTo>
                  <a:pt x="205093" y="623122"/>
                </a:lnTo>
                <a:lnTo>
                  <a:pt x="363265" y="790478"/>
                </a:lnTo>
                <a:lnTo>
                  <a:pt x="411429" y="783116"/>
                </a:lnTo>
                <a:lnTo>
                  <a:pt x="283804" y="636730"/>
                </a:lnTo>
                <a:cubicBezTo>
                  <a:pt x="285027" y="533251"/>
                  <a:pt x="291402" y="401437"/>
                  <a:pt x="292625" y="297958"/>
                </a:cubicBezTo>
                <a:lnTo>
                  <a:pt x="553052" y="322623"/>
                </a:lnTo>
                <a:lnTo>
                  <a:pt x="453371" y="75439"/>
                </a:lnTo>
                <a:lnTo>
                  <a:pt x="356267" y="253464"/>
                </a:lnTo>
                <a:lnTo>
                  <a:pt x="299623" y="253464"/>
                </a:lnTo>
                <a:lnTo>
                  <a:pt x="445279" y="2610"/>
                </a:lnTo>
                <a:cubicBezTo>
                  <a:pt x="449891" y="4434"/>
                  <a:pt x="498292" y="-1470"/>
                  <a:pt x="502904" y="354"/>
                </a:cubicBezTo>
                <a:lnTo>
                  <a:pt x="712317" y="283643"/>
                </a:lnTo>
                <a:cubicBezTo>
                  <a:pt x="709620" y="499431"/>
                  <a:pt x="714649" y="599308"/>
                  <a:pt x="711952" y="815096"/>
                </a:cubicBezTo>
                <a:lnTo>
                  <a:pt x="582844" y="391028"/>
                </a:lnTo>
                <a:lnTo>
                  <a:pt x="558568" y="382936"/>
                </a:lnTo>
                <a:lnTo>
                  <a:pt x="542384" y="1240692"/>
                </a:lnTo>
                <a:lnTo>
                  <a:pt x="711953" y="830186"/>
                </a:lnTo>
                <a:lnTo>
                  <a:pt x="707165" y="704042"/>
                </a:lnTo>
                <a:lnTo>
                  <a:pt x="841789" y="617605"/>
                </a:lnTo>
                <a:lnTo>
                  <a:pt x="990022" y="713957"/>
                </a:lnTo>
                <a:cubicBezTo>
                  <a:pt x="991861" y="916509"/>
                  <a:pt x="994619" y="1220336"/>
                  <a:pt x="995538" y="1321612"/>
                </a:cubicBezTo>
                <a:lnTo>
                  <a:pt x="995538" y="1321612"/>
                </a:lnTo>
                <a:lnTo>
                  <a:pt x="1027906" y="1297336"/>
                </a:lnTo>
                <a:cubicBezTo>
                  <a:pt x="1027291" y="1138314"/>
                  <a:pt x="1026675" y="979292"/>
                  <a:pt x="1026060" y="820270"/>
                </a:cubicBezTo>
                <a:lnTo>
                  <a:pt x="1278759" y="811814"/>
                </a:lnTo>
                <a:lnTo>
                  <a:pt x="1481060" y="666157"/>
                </a:lnTo>
                <a:lnTo>
                  <a:pt x="2104147" y="738986"/>
                </a:lnTo>
                <a:lnTo>
                  <a:pt x="1950398" y="1001236"/>
                </a:lnTo>
                <a:lnTo>
                  <a:pt x="1378439" y="869940"/>
                </a:lnTo>
                <a:lnTo>
                  <a:pt x="1367771" y="1185142"/>
                </a:lnTo>
                <a:lnTo>
                  <a:pt x="1979481" y="1399225"/>
                </a:lnTo>
                <a:lnTo>
                  <a:pt x="2265987" y="1214570"/>
                </a:lnTo>
                <a:lnTo>
                  <a:pt x="2268198" y="811814"/>
                </a:lnTo>
                <a:lnTo>
                  <a:pt x="2155275" y="758840"/>
                </a:lnTo>
                <a:lnTo>
                  <a:pt x="2039410" y="1006023"/>
                </a:lnTo>
                <a:lnTo>
                  <a:pt x="2038681" y="1200596"/>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0" name="Google Shape;270;p1"/>
          <p:cNvSpPr/>
          <p:nvPr/>
        </p:nvSpPr>
        <p:spPr>
          <a:xfrm>
            <a:off x="7756072" y="5666015"/>
            <a:ext cx="551905" cy="431074"/>
          </a:xfrm>
          <a:custGeom>
            <a:rect b="b" l="l" r="r" t="t"/>
            <a:pathLst>
              <a:path extrusionOk="0" h="431074" w="551905">
                <a:moveTo>
                  <a:pt x="0" y="323306"/>
                </a:moveTo>
                <a:lnTo>
                  <a:pt x="359228" y="0"/>
                </a:lnTo>
                <a:lnTo>
                  <a:pt x="551905" y="75111"/>
                </a:lnTo>
                <a:lnTo>
                  <a:pt x="238397" y="431074"/>
                </a:lnTo>
                <a:lnTo>
                  <a:pt x="0" y="323306"/>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 name="Google Shape;271;p1"/>
          <p:cNvSpPr/>
          <p:nvPr/>
        </p:nvSpPr>
        <p:spPr>
          <a:xfrm>
            <a:off x="4628732" y="6731186"/>
            <a:ext cx="143501" cy="126814"/>
          </a:xfrm>
          <a:custGeom>
            <a:rect b="b" l="l" r="r" t="t"/>
            <a:pathLst>
              <a:path extrusionOk="0" h="126814" w="143501">
                <a:moveTo>
                  <a:pt x="80094" y="0"/>
                </a:moveTo>
                <a:lnTo>
                  <a:pt x="0" y="126814"/>
                </a:lnTo>
                <a:lnTo>
                  <a:pt x="143501" y="126814"/>
                </a:lnTo>
                <a:lnTo>
                  <a:pt x="80094" y="0"/>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272" name="Google Shape;272;p1"/>
          <p:cNvPicPr preferRelativeResize="0"/>
          <p:nvPr/>
        </p:nvPicPr>
        <p:blipFill rotWithShape="1">
          <a:blip r:embed="rId3">
            <a:alphaModFix/>
          </a:blip>
          <a:srcRect b="0" l="0" r="0" t="0"/>
          <a:stretch/>
        </p:blipFill>
        <p:spPr>
          <a:xfrm>
            <a:off x="555725" y="2976825"/>
            <a:ext cx="1783000" cy="1626825"/>
          </a:xfrm>
          <a:prstGeom prst="rect">
            <a:avLst/>
          </a:prstGeom>
          <a:noFill/>
          <a:ln>
            <a:noFill/>
          </a:ln>
        </p:spPr>
      </p:pic>
      <p:sp>
        <p:nvSpPr>
          <p:cNvPr id="273" name="Google Shape;273;p1"/>
          <p:cNvSpPr txBox="1"/>
          <p:nvPr/>
        </p:nvSpPr>
        <p:spPr>
          <a:xfrm>
            <a:off x="433950" y="2405025"/>
            <a:ext cx="6383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0000"/>
                </a:solidFill>
                <a:latin typeface="EB Garamond Medium"/>
                <a:ea typeface="EB Garamond Medium"/>
                <a:cs typeface="EB Garamond Medium"/>
                <a:sym typeface="EB Garamond Medium"/>
              </a:rPr>
              <a:t>Collaboration Network &amp; Topic Modeling Analysis </a:t>
            </a:r>
            <a:endParaRPr b="0" i="0" sz="2000" u="none" cap="none" strike="noStrike">
              <a:solidFill>
                <a:srgbClr val="000000"/>
              </a:solidFill>
              <a:latin typeface="EB Garamond Medium"/>
              <a:ea typeface="EB Garamond Medium"/>
              <a:cs typeface="EB Garamond Medium"/>
              <a:sym typeface="EB Garamond Medium"/>
            </a:endParaRPr>
          </a:p>
        </p:txBody>
      </p:sp>
      <p:grpSp>
        <p:nvGrpSpPr>
          <p:cNvPr id="274" name="Google Shape;274;p1"/>
          <p:cNvGrpSpPr/>
          <p:nvPr/>
        </p:nvGrpSpPr>
        <p:grpSpPr>
          <a:xfrm>
            <a:off x="0" y="5834518"/>
            <a:ext cx="3539445" cy="1062682"/>
            <a:chOff x="1902941" y="3451653"/>
            <a:chExt cx="3539445" cy="1062682"/>
          </a:xfrm>
        </p:grpSpPr>
        <p:sp>
          <p:nvSpPr>
            <p:cNvPr id="275" name="Google Shape;275;p1"/>
            <p:cNvSpPr/>
            <p:nvPr/>
          </p:nvSpPr>
          <p:spPr>
            <a:xfrm>
              <a:off x="2783093" y="3454125"/>
              <a:ext cx="2659293" cy="1058797"/>
            </a:xfrm>
            <a:custGeom>
              <a:rect b="b" l="l" r="r" t="t"/>
              <a:pathLst>
                <a:path extrusionOk="0" h="1058797" w="2659293">
                  <a:moveTo>
                    <a:pt x="2659293" y="351284"/>
                  </a:moveTo>
                  <a:lnTo>
                    <a:pt x="1764075" y="360934"/>
                  </a:lnTo>
                  <a:lnTo>
                    <a:pt x="1311817" y="706"/>
                  </a:lnTo>
                  <a:lnTo>
                    <a:pt x="874506" y="351284"/>
                  </a:lnTo>
                  <a:lnTo>
                    <a:pt x="1315936" y="65313"/>
                  </a:lnTo>
                  <a:lnTo>
                    <a:pt x="1690641" y="362347"/>
                  </a:lnTo>
                  <a:lnTo>
                    <a:pt x="1018197" y="345871"/>
                  </a:lnTo>
                  <a:cubicBezTo>
                    <a:pt x="1019805" y="582140"/>
                    <a:pt x="1021414" y="818409"/>
                    <a:pt x="1023022" y="1054678"/>
                  </a:cubicBezTo>
                  <a:lnTo>
                    <a:pt x="549935" y="1058797"/>
                  </a:lnTo>
                  <a:cubicBezTo>
                    <a:pt x="549268" y="830295"/>
                    <a:pt x="548602" y="601793"/>
                    <a:pt x="547935" y="373291"/>
                  </a:cubicBezTo>
                  <a:lnTo>
                    <a:pt x="438606" y="373291"/>
                  </a:lnTo>
                  <a:lnTo>
                    <a:pt x="0" y="0"/>
                  </a:lnTo>
                  <a:lnTo>
                    <a:pt x="1003722" y="706"/>
                  </a:lnTo>
                  <a:lnTo>
                    <a:pt x="1121288" y="9967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6" name="Google Shape;276;p1"/>
            <p:cNvSpPr/>
            <p:nvPr/>
          </p:nvSpPr>
          <p:spPr>
            <a:xfrm>
              <a:off x="4193059" y="3464011"/>
              <a:ext cx="1239795" cy="304800"/>
            </a:xfrm>
            <a:custGeom>
              <a:rect b="b" l="l" r="r" t="t"/>
              <a:pathLst>
                <a:path extrusionOk="0" h="304800" w="1239795">
                  <a:moveTo>
                    <a:pt x="0" y="0"/>
                  </a:moveTo>
                  <a:lnTo>
                    <a:pt x="881449" y="0"/>
                  </a:lnTo>
                  <a:lnTo>
                    <a:pt x="1239795" y="292443"/>
                  </a:lnTo>
                  <a:lnTo>
                    <a:pt x="383060" y="304800"/>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7" name="Google Shape;277;p1"/>
            <p:cNvSpPr/>
            <p:nvPr/>
          </p:nvSpPr>
          <p:spPr>
            <a:xfrm>
              <a:off x="2331308" y="3451653"/>
              <a:ext cx="494270" cy="345990"/>
            </a:xfrm>
            <a:custGeom>
              <a:rect b="b" l="l" r="r" t="t"/>
              <a:pathLst>
                <a:path extrusionOk="0" h="345990" w="494270">
                  <a:moveTo>
                    <a:pt x="494270" y="45308"/>
                  </a:moveTo>
                  <a:lnTo>
                    <a:pt x="94735" y="345990"/>
                  </a:lnTo>
                  <a:lnTo>
                    <a:pt x="0" y="345990"/>
                  </a:lnTo>
                  <a:lnTo>
                    <a:pt x="453081" y="0"/>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8" name="Google Shape;278;p1"/>
            <p:cNvSpPr/>
            <p:nvPr/>
          </p:nvSpPr>
          <p:spPr>
            <a:xfrm>
              <a:off x="1902941" y="4308389"/>
              <a:ext cx="1388075" cy="205946"/>
            </a:xfrm>
            <a:custGeom>
              <a:rect b="b" l="l" r="r" t="t"/>
              <a:pathLst>
                <a:path extrusionOk="0" h="205946" w="1388075">
                  <a:moveTo>
                    <a:pt x="1388075" y="4119"/>
                  </a:moveTo>
                  <a:lnTo>
                    <a:pt x="943232" y="12357"/>
                  </a:lnTo>
                  <a:lnTo>
                    <a:pt x="943232" y="197708"/>
                  </a:lnTo>
                  <a:lnTo>
                    <a:pt x="0" y="205946"/>
                  </a:lnTo>
                  <a:cubicBezTo>
                    <a:pt x="1373" y="137297"/>
                    <a:pt x="2745" y="68649"/>
                    <a:pt x="4118" y="0"/>
                  </a:cubicBezTo>
                  <a:lnTo>
                    <a:pt x="527221" y="0"/>
                  </a:lnTo>
                  <a:lnTo>
                    <a:pt x="527221" y="90616"/>
                  </a:lnTo>
                  <a:lnTo>
                    <a:pt x="358345" y="86497"/>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79" name="Google Shape;279;p1"/>
          <p:cNvSpPr/>
          <p:nvPr/>
        </p:nvSpPr>
        <p:spPr>
          <a:xfrm>
            <a:off x="2681940" y="6271558"/>
            <a:ext cx="3198373" cy="625642"/>
          </a:xfrm>
          <a:custGeom>
            <a:rect b="b" l="l" r="r" t="t"/>
            <a:pathLst>
              <a:path extrusionOk="0" h="625642" w="3198373">
                <a:moveTo>
                  <a:pt x="5025" y="0"/>
                </a:moveTo>
                <a:lnTo>
                  <a:pt x="0" y="279679"/>
                </a:lnTo>
                <a:lnTo>
                  <a:pt x="792057" y="288758"/>
                </a:lnTo>
                <a:cubicBezTo>
                  <a:pt x="792380" y="395705"/>
                  <a:pt x="792704" y="502653"/>
                  <a:pt x="793027" y="609600"/>
                </a:cubicBezTo>
                <a:lnTo>
                  <a:pt x="2556689" y="625642"/>
                </a:lnTo>
                <a:lnTo>
                  <a:pt x="3198373" y="368968"/>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pic>
        <p:nvPicPr>
          <p:cNvPr id="507" name="Google Shape;507;g2138ad6a8a1_0_10"/>
          <p:cNvPicPr preferRelativeResize="0"/>
          <p:nvPr/>
        </p:nvPicPr>
        <p:blipFill rotWithShape="1">
          <a:blip r:embed="rId3">
            <a:alphaModFix/>
          </a:blip>
          <a:srcRect b="0" l="0" r="0" t="0"/>
          <a:stretch/>
        </p:blipFill>
        <p:spPr>
          <a:xfrm>
            <a:off x="1524000" y="1142948"/>
            <a:ext cx="9144002" cy="5482752"/>
          </a:xfrm>
          <a:prstGeom prst="rect">
            <a:avLst/>
          </a:prstGeom>
          <a:noFill/>
          <a:ln>
            <a:noFill/>
          </a:ln>
        </p:spPr>
      </p:pic>
      <p:sp>
        <p:nvSpPr>
          <p:cNvPr id="508" name="Google Shape;508;g2138ad6a8a1_0_10"/>
          <p:cNvSpPr txBox="1"/>
          <p:nvPr>
            <p:ph type="ctrTitle"/>
          </p:nvPr>
        </p:nvSpPr>
        <p:spPr>
          <a:xfrm>
            <a:off x="1603675" y="261749"/>
            <a:ext cx="9144000" cy="8454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SzPts val="6000"/>
              <a:buNone/>
            </a:pPr>
            <a:r>
              <a:rPr lang="en-US" sz="4500">
                <a:latin typeface="EB Garamond SemiBold"/>
                <a:ea typeface="EB Garamond SemiBold"/>
                <a:cs typeface="EB Garamond SemiBold"/>
                <a:sym typeface="EB Garamond SemiBold"/>
              </a:rPr>
              <a:t>Data Collection Roadmap</a:t>
            </a:r>
            <a:endParaRPr sz="4500">
              <a:latin typeface="EB Garamond SemiBold"/>
              <a:ea typeface="EB Garamond SemiBold"/>
              <a:cs typeface="EB Garamond SemiBold"/>
              <a:sym typeface="EB Garamond SemiBold"/>
            </a:endParaRPr>
          </a:p>
        </p:txBody>
      </p:sp>
      <p:sp>
        <p:nvSpPr>
          <p:cNvPr id="509" name="Google Shape;509;g2138ad6a8a1_0_10"/>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411"/>
          </a:srgbClr>
        </a:solidFill>
      </p:bgPr>
    </p:bg>
    <p:spTree>
      <p:nvGrpSpPr>
        <p:cNvPr id="513" name="Shape 513"/>
        <p:cNvGrpSpPr/>
        <p:nvPr/>
      </p:nvGrpSpPr>
      <p:grpSpPr>
        <a:xfrm>
          <a:off x="0" y="0"/>
          <a:ext cx="0" cy="0"/>
          <a:chOff x="0" y="0"/>
          <a:chExt cx="0" cy="0"/>
        </a:xfrm>
      </p:grpSpPr>
      <p:pic>
        <p:nvPicPr>
          <p:cNvPr descr="Graphical user interface, text, application, email&#10;&#10;Description automatically generated" id="514" name="Google Shape;514;g2138ad6a8a1_4_75"/>
          <p:cNvPicPr preferRelativeResize="0"/>
          <p:nvPr/>
        </p:nvPicPr>
        <p:blipFill rotWithShape="1">
          <a:blip r:embed="rId3">
            <a:alphaModFix/>
          </a:blip>
          <a:srcRect b="0" l="0" r="0" t="0"/>
          <a:stretch/>
        </p:blipFill>
        <p:spPr>
          <a:xfrm>
            <a:off x="5770606" y="552504"/>
            <a:ext cx="5256422" cy="3048725"/>
          </a:xfrm>
          <a:prstGeom prst="rect">
            <a:avLst/>
          </a:prstGeom>
          <a:noFill/>
          <a:ln>
            <a:noFill/>
          </a:ln>
          <a:effectLst>
            <a:outerShdw blurRad="50800" sx="101000" rotWithShape="0" algn="ctr" dir="5400000" dist="50800" sy="101000">
              <a:srgbClr val="000000">
                <a:alpha val="42352"/>
              </a:srgbClr>
            </a:outerShdw>
          </a:effectLst>
        </p:spPr>
      </p:pic>
      <p:sp>
        <p:nvSpPr>
          <p:cNvPr id="515" name="Google Shape;515;g2138ad6a8a1_4_75"/>
          <p:cNvSpPr txBox="1"/>
          <p:nvPr/>
        </p:nvSpPr>
        <p:spPr>
          <a:xfrm>
            <a:off x="444843" y="552504"/>
            <a:ext cx="43866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EB Garamond SemiBold"/>
                <a:ea typeface="EB Garamond SemiBold"/>
                <a:cs typeface="EB Garamond SemiBold"/>
                <a:sym typeface="EB Garamond SemiBold"/>
              </a:rPr>
              <a:t>Building Authors Database</a:t>
            </a:r>
            <a:r>
              <a:rPr b="0" i="0" lang="en-US" sz="2800" u="none" cap="none" strike="noStrike">
                <a:solidFill>
                  <a:schemeClr val="dk1"/>
                </a:solidFill>
                <a:latin typeface="EB Garamond Medium"/>
                <a:ea typeface="EB Garamond Medium"/>
                <a:cs typeface="EB Garamond Medium"/>
                <a:sym typeface="EB Garamond Medium"/>
              </a:rPr>
              <a:t> </a:t>
            </a:r>
            <a:endParaRPr b="0" i="0" sz="1400" u="none" cap="none" strike="noStrike">
              <a:solidFill>
                <a:srgbClr val="000000"/>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Medium"/>
                <a:ea typeface="EB Garamond Medium"/>
                <a:cs typeface="EB Garamond Medium"/>
                <a:sym typeface="EB Garamond Medium"/>
              </a:rPr>
              <a:t>(1) Retrieve Authors’ Google Scholar Page</a:t>
            </a:r>
            <a:endParaRPr b="0" i="0" sz="1400" u="none" cap="none" strike="noStrike">
              <a:solidFill>
                <a:srgbClr val="000000"/>
              </a:solidFill>
              <a:latin typeface="EB Garamond Medium"/>
              <a:ea typeface="EB Garamond Medium"/>
              <a:cs typeface="EB Garamond Medium"/>
              <a:sym typeface="EB Garamond Medium"/>
            </a:endParaRPr>
          </a:p>
        </p:txBody>
      </p:sp>
      <p:sp>
        <p:nvSpPr>
          <p:cNvPr id="516" name="Google Shape;516;g2138ad6a8a1_4_75"/>
          <p:cNvSpPr txBox="1"/>
          <p:nvPr/>
        </p:nvSpPr>
        <p:spPr>
          <a:xfrm>
            <a:off x="444843" y="1551124"/>
            <a:ext cx="5214600" cy="2308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Iterate through the article database. For every article, search the article’s DOI (if available) in Google Scholar. </a:t>
            </a:r>
            <a:endParaRPr b="0" i="0" sz="1400" u="none" cap="none" strike="noStrike">
              <a:solidFill>
                <a:srgbClr val="000000"/>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Since the DOI is unique for every article, the researching result is either one or none.</a:t>
            </a:r>
            <a:endParaRPr b="0" i="0" sz="1400" u="none" cap="none" strike="noStrike">
              <a:solidFill>
                <a:srgbClr val="000000"/>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Scholars that has their own Google Scholar page will have the links embedded in their names.</a:t>
            </a:r>
            <a:endParaRPr b="0" i="0" sz="1400" u="none" cap="none" strike="noStrike">
              <a:solidFill>
                <a:srgbClr val="000000"/>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EB Garamond Medium"/>
                <a:ea typeface="EB Garamond Medium"/>
                <a:cs typeface="EB Garamond Medium"/>
                <a:sym typeface="EB Garamond Medium"/>
              </a:rPr>
              <a:t>Collected </a:t>
            </a:r>
            <a:r>
              <a:rPr b="0" i="1" lang="en-US" sz="1800" u="none" cap="none" strike="noStrike">
                <a:solidFill>
                  <a:schemeClr val="dk1"/>
                </a:solidFill>
                <a:latin typeface="EB Garamond Medium"/>
                <a:ea typeface="EB Garamond Medium"/>
                <a:cs typeface="EB Garamond Medium"/>
                <a:sym typeface="EB Garamond Medium"/>
              </a:rPr>
              <a:t>all the embedded links </a:t>
            </a:r>
            <a:r>
              <a:rPr b="0" i="0" lang="en-US" sz="1800" u="none" cap="none" strike="noStrike">
                <a:solidFill>
                  <a:schemeClr val="dk1"/>
                </a:solidFill>
                <a:latin typeface="EB Garamond Medium"/>
                <a:ea typeface="EB Garamond Medium"/>
                <a:cs typeface="EB Garamond Medium"/>
                <a:sym typeface="EB Garamond Medium"/>
              </a:rPr>
              <a:t>to revisit later.</a:t>
            </a:r>
            <a:endParaRPr b="0" i="0" sz="1400" u="none" cap="none" strike="noStrike">
              <a:solidFill>
                <a:srgbClr val="000000"/>
              </a:solidFill>
              <a:latin typeface="EB Garamond Medium"/>
              <a:ea typeface="EB Garamond Medium"/>
              <a:cs typeface="EB Garamond Medium"/>
              <a:sym typeface="EB Garamond Medium"/>
            </a:endParaRPr>
          </a:p>
        </p:txBody>
      </p:sp>
      <p:sp>
        <p:nvSpPr>
          <p:cNvPr id="517" name="Google Shape;517;g2138ad6a8a1_4_75"/>
          <p:cNvSpPr/>
          <p:nvPr/>
        </p:nvSpPr>
        <p:spPr>
          <a:xfrm>
            <a:off x="5770606" y="1730876"/>
            <a:ext cx="1606378" cy="284205"/>
          </a:xfrm>
          <a:prstGeom prst="frame">
            <a:avLst>
              <a:gd fmla="val 12500" name="adj1"/>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518" name="Google Shape;518;g2138ad6a8a1_4_75"/>
          <p:cNvSpPr/>
          <p:nvPr/>
        </p:nvSpPr>
        <p:spPr>
          <a:xfrm>
            <a:off x="7" y="-29925"/>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411"/>
          </a:srgbClr>
        </a:solidFill>
      </p:bgPr>
    </p:bg>
    <p:spTree>
      <p:nvGrpSpPr>
        <p:cNvPr id="522" name="Shape 522"/>
        <p:cNvGrpSpPr/>
        <p:nvPr/>
      </p:nvGrpSpPr>
      <p:grpSpPr>
        <a:xfrm>
          <a:off x="0" y="0"/>
          <a:ext cx="0" cy="0"/>
          <a:chOff x="0" y="0"/>
          <a:chExt cx="0" cy="0"/>
        </a:xfrm>
      </p:grpSpPr>
      <p:sp>
        <p:nvSpPr>
          <p:cNvPr id="523" name="Google Shape;523;g2138ad6a8a1_4_85"/>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4" name="Google Shape;524;g2138ad6a8a1_4_85"/>
          <p:cNvSpPr txBox="1"/>
          <p:nvPr/>
        </p:nvSpPr>
        <p:spPr>
          <a:xfrm>
            <a:off x="444843" y="552504"/>
            <a:ext cx="4868700" cy="800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EB Garamond SemiBold"/>
                <a:ea typeface="EB Garamond SemiBold"/>
                <a:cs typeface="EB Garamond SemiBold"/>
                <a:sym typeface="EB Garamond SemiBold"/>
              </a:rPr>
              <a:t>Building Authors Database</a:t>
            </a:r>
            <a:r>
              <a:rPr b="0" i="0" lang="en-US" sz="2800" u="none" cap="none" strike="noStrike">
                <a:solidFill>
                  <a:schemeClr val="dk1"/>
                </a:solidFill>
                <a:latin typeface="EB Garamond Medium"/>
                <a:ea typeface="EB Garamond Medium"/>
                <a:cs typeface="EB Garamond Medium"/>
                <a:sym typeface="EB Garamond Medium"/>
              </a:rPr>
              <a:t> </a:t>
            </a:r>
            <a:endParaRPr b="0" i="0" sz="1400" u="none" cap="none" strike="noStrike">
              <a:solidFill>
                <a:srgbClr val="000000"/>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Medium"/>
                <a:ea typeface="EB Garamond Medium"/>
                <a:cs typeface="EB Garamond Medium"/>
                <a:sym typeface="EB Garamond Medium"/>
              </a:rPr>
              <a:t>(2) Collect author’s info from Google Scholar page</a:t>
            </a:r>
            <a:endParaRPr b="0" i="0" sz="1400" u="none" cap="none" strike="noStrike">
              <a:solidFill>
                <a:srgbClr val="000000"/>
              </a:solidFill>
              <a:latin typeface="EB Garamond Medium"/>
              <a:ea typeface="EB Garamond Medium"/>
              <a:cs typeface="EB Garamond Medium"/>
              <a:sym typeface="EB Garamond Medium"/>
            </a:endParaRPr>
          </a:p>
        </p:txBody>
      </p:sp>
      <p:sp>
        <p:nvSpPr>
          <p:cNvPr id="525" name="Google Shape;525;g2138ad6a8a1_4_85"/>
          <p:cNvSpPr txBox="1"/>
          <p:nvPr/>
        </p:nvSpPr>
        <p:spPr>
          <a:xfrm>
            <a:off x="444842" y="1441789"/>
            <a:ext cx="5214600" cy="17547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Revisit the embedded URLs collected.</a:t>
            </a:r>
            <a:endParaRPr b="0" i="0" sz="1400" u="none" cap="none" strike="noStrike">
              <a:solidFill>
                <a:srgbClr val="000000"/>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Collected information includes</a:t>
            </a:r>
            <a:endParaRPr b="0" i="0" sz="1400" u="none" cap="none" strike="noStrike">
              <a:solidFill>
                <a:srgbClr val="000000"/>
              </a:solidFill>
              <a:latin typeface="EB Garamond Medium"/>
              <a:ea typeface="EB Garamond Medium"/>
              <a:cs typeface="EB Garamond Medium"/>
              <a:sym typeface="EB Garamond Medium"/>
            </a:endParaRPr>
          </a:p>
          <a:p>
            <a:pPr indent="-285750" lvl="1" marL="7429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EB Garamond Medium"/>
                <a:ea typeface="EB Garamond Medium"/>
                <a:cs typeface="EB Garamond Medium"/>
                <a:sym typeface="EB Garamond Medium"/>
              </a:rPr>
              <a:t> the </a:t>
            </a:r>
            <a:r>
              <a:rPr b="0" i="1" lang="en-US" sz="1800" u="none" cap="none" strike="noStrike">
                <a:solidFill>
                  <a:schemeClr val="dk1"/>
                </a:solidFill>
                <a:latin typeface="EB Garamond Medium"/>
                <a:ea typeface="EB Garamond Medium"/>
                <a:cs typeface="EB Garamond Medium"/>
                <a:sym typeface="EB Garamond Medium"/>
              </a:rPr>
              <a:t>email address </a:t>
            </a:r>
            <a:r>
              <a:rPr b="0" i="0" lang="en-US" sz="1800" u="none" cap="none" strike="noStrike">
                <a:solidFill>
                  <a:schemeClr val="dk1"/>
                </a:solidFill>
                <a:latin typeface="EB Garamond Medium"/>
                <a:ea typeface="EB Garamond Medium"/>
                <a:cs typeface="EB Garamond Medium"/>
                <a:sym typeface="EB Garamond Medium"/>
              </a:rPr>
              <a:t>for this scholar.</a:t>
            </a:r>
            <a:endParaRPr b="0" i="0" sz="1400" u="none" cap="none" strike="noStrike">
              <a:solidFill>
                <a:srgbClr val="000000"/>
              </a:solidFill>
              <a:latin typeface="EB Garamond Medium"/>
              <a:ea typeface="EB Garamond Medium"/>
              <a:cs typeface="EB Garamond Medium"/>
              <a:sym typeface="EB Garamond Medium"/>
            </a:endParaRPr>
          </a:p>
          <a:p>
            <a:pPr indent="0" lvl="1"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Medium"/>
                <a:ea typeface="EB Garamond Medium"/>
                <a:cs typeface="EB Garamond Medium"/>
                <a:sym typeface="EB Garamond Medium"/>
              </a:rPr>
              <a:t>(Google Scholar affiliation section is messy)</a:t>
            </a:r>
            <a:endParaRPr b="0" i="0" sz="1400" u="none" cap="none" strike="noStrike">
              <a:solidFill>
                <a:srgbClr val="000000"/>
              </a:solidFill>
              <a:latin typeface="EB Garamond Medium"/>
              <a:ea typeface="EB Garamond Medium"/>
              <a:cs typeface="EB Garamond Medium"/>
              <a:sym typeface="EB Garamond Medium"/>
            </a:endParaRPr>
          </a:p>
          <a:p>
            <a:pPr indent="-285750" lvl="1" marL="7429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Citations by year</a:t>
            </a:r>
            <a:endParaRPr b="0" i="0" sz="1400" u="none" cap="none" strike="noStrike">
              <a:solidFill>
                <a:srgbClr val="000000"/>
              </a:solidFill>
              <a:latin typeface="EB Garamond Medium"/>
              <a:ea typeface="EB Garamond Medium"/>
              <a:cs typeface="EB Garamond Medium"/>
              <a:sym typeface="EB Garamond Medium"/>
            </a:endParaRPr>
          </a:p>
          <a:p>
            <a:pPr indent="-285750" lvl="1" marL="7429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h-index and i10-index listed</a:t>
            </a:r>
            <a:endParaRPr b="0" i="0" sz="1400" u="none" cap="none" strike="noStrike">
              <a:solidFill>
                <a:srgbClr val="000000"/>
              </a:solidFill>
              <a:latin typeface="EB Garamond Medium"/>
              <a:ea typeface="EB Garamond Medium"/>
              <a:cs typeface="EB Garamond Medium"/>
              <a:sym typeface="EB Garamond Medium"/>
            </a:endParaRPr>
          </a:p>
        </p:txBody>
      </p:sp>
      <p:pic>
        <p:nvPicPr>
          <p:cNvPr descr="Graphical user interface, application, Teams&#10;&#10;Description automatically generated" id="526" name="Google Shape;526;g2138ad6a8a1_4_85"/>
          <p:cNvPicPr preferRelativeResize="0"/>
          <p:nvPr/>
        </p:nvPicPr>
        <p:blipFill rotWithShape="1">
          <a:blip r:embed="rId3">
            <a:alphaModFix/>
          </a:blip>
          <a:srcRect b="0" l="0" r="0" t="0"/>
          <a:stretch/>
        </p:blipFill>
        <p:spPr>
          <a:xfrm>
            <a:off x="5727120" y="1505123"/>
            <a:ext cx="6020035" cy="2972626"/>
          </a:xfrm>
          <a:prstGeom prst="rect">
            <a:avLst/>
          </a:prstGeom>
          <a:noFill/>
          <a:ln>
            <a:noFill/>
          </a:ln>
          <a:effectLst>
            <a:outerShdw blurRad="50800" sx="102000" rotWithShape="0" algn="ctr" dir="5400000" dist="50800" sy="102000">
              <a:srgbClr val="000000">
                <a:alpha val="42352"/>
              </a:srgbClr>
            </a:outerShdw>
          </a:effectLst>
        </p:spPr>
      </p:pic>
      <p:pic>
        <p:nvPicPr>
          <p:cNvPr descr="Graphical user interface, application, Teams&#10;&#10;Description automatically generated" id="527" name="Google Shape;527;g2138ad6a8a1_4_85"/>
          <p:cNvPicPr preferRelativeResize="0"/>
          <p:nvPr/>
        </p:nvPicPr>
        <p:blipFill rotWithShape="1">
          <a:blip r:embed="rId3">
            <a:alphaModFix/>
          </a:blip>
          <a:srcRect b="53596" l="23293" r="59969" t="12507"/>
          <a:stretch/>
        </p:blipFill>
        <p:spPr>
          <a:xfrm>
            <a:off x="5381131" y="174712"/>
            <a:ext cx="1859928" cy="1859928"/>
          </a:xfrm>
          <a:prstGeom prst="ellipse">
            <a:avLst/>
          </a:prstGeom>
          <a:noFill/>
          <a:ln cap="flat" cmpd="sng" w="9525">
            <a:solidFill>
              <a:schemeClr val="dk1"/>
            </a:solidFill>
            <a:prstDash val="solid"/>
            <a:round/>
            <a:headEnd len="sm" w="sm" type="none"/>
            <a:tailEnd len="sm" w="sm" type="none"/>
          </a:ln>
        </p:spPr>
      </p:pic>
      <p:sp>
        <p:nvSpPr>
          <p:cNvPr id="528" name="Google Shape;528;g2138ad6a8a1_4_85"/>
          <p:cNvSpPr/>
          <p:nvPr/>
        </p:nvSpPr>
        <p:spPr>
          <a:xfrm>
            <a:off x="9522941" y="2153237"/>
            <a:ext cx="2125362" cy="2172113"/>
          </a:xfrm>
          <a:prstGeom prst="frame">
            <a:avLst>
              <a:gd fmla="val 812" name="adj1"/>
            </a:avLst>
          </a:prstGeom>
          <a:solidFill>
            <a:srgbClr val="C00000"/>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0000"/>
              </a:solidFill>
              <a:latin typeface="Calibri"/>
              <a:ea typeface="Calibri"/>
              <a:cs typeface="Calibri"/>
              <a:sym typeface="Calibri"/>
            </a:endParaRPr>
          </a:p>
        </p:txBody>
      </p:sp>
      <p:sp>
        <p:nvSpPr>
          <p:cNvPr id="529" name="Google Shape;529;g2138ad6a8a1_4_85"/>
          <p:cNvSpPr txBox="1"/>
          <p:nvPr/>
        </p:nvSpPr>
        <p:spPr>
          <a:xfrm>
            <a:off x="395415" y="3408572"/>
            <a:ext cx="49674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Finally, search the email address collected directly in the Google Scholar.</a:t>
            </a:r>
            <a:endParaRPr b="0" i="0" sz="1400" u="none" cap="none" strike="noStrike">
              <a:solidFill>
                <a:srgbClr val="000000"/>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The affiliation match with this address will appear in the top box.</a:t>
            </a:r>
            <a:endParaRPr b="0" i="0" sz="1400" u="none" cap="none" strike="noStrike">
              <a:solidFill>
                <a:srgbClr val="000000"/>
              </a:solidFill>
              <a:latin typeface="EB Garamond Medium"/>
              <a:ea typeface="EB Garamond Medium"/>
              <a:cs typeface="EB Garamond Medium"/>
              <a:sym typeface="EB Garamond Medium"/>
            </a:endParaRPr>
          </a:p>
        </p:txBody>
      </p:sp>
      <p:pic>
        <p:nvPicPr>
          <p:cNvPr descr="Graphical user interface, text, application&#10;&#10;Description automatically generated" id="530" name="Google Shape;530;g2138ad6a8a1_4_85"/>
          <p:cNvPicPr preferRelativeResize="0"/>
          <p:nvPr/>
        </p:nvPicPr>
        <p:blipFill rotWithShape="1">
          <a:blip r:embed="rId4">
            <a:alphaModFix/>
          </a:blip>
          <a:srcRect b="0" l="0" r="0" t="0"/>
          <a:stretch/>
        </p:blipFill>
        <p:spPr>
          <a:xfrm>
            <a:off x="809131" y="4821258"/>
            <a:ext cx="2982194" cy="1634472"/>
          </a:xfrm>
          <a:prstGeom prst="rect">
            <a:avLst/>
          </a:prstGeom>
          <a:noFill/>
          <a:ln>
            <a:noFill/>
          </a:ln>
          <a:effectLst>
            <a:outerShdw blurRad="50800" sx="102000" rotWithShape="0" algn="ctr" dir="5400000" dist="50800" sy="102000">
              <a:srgbClr val="000000">
                <a:alpha val="42352"/>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411"/>
          </a:srgbClr>
        </a:solidFill>
      </p:bgPr>
    </p:bg>
    <p:spTree>
      <p:nvGrpSpPr>
        <p:cNvPr id="534" name="Shape 534"/>
        <p:cNvGrpSpPr/>
        <p:nvPr/>
      </p:nvGrpSpPr>
      <p:grpSpPr>
        <a:xfrm>
          <a:off x="0" y="0"/>
          <a:ext cx="0" cy="0"/>
          <a:chOff x="0" y="0"/>
          <a:chExt cx="0" cy="0"/>
        </a:xfrm>
      </p:grpSpPr>
      <p:sp>
        <p:nvSpPr>
          <p:cNvPr id="535" name="Google Shape;535;g2138ad6a8a1_4_95"/>
          <p:cNvSpPr txBox="1"/>
          <p:nvPr/>
        </p:nvSpPr>
        <p:spPr>
          <a:xfrm>
            <a:off x="444843" y="552504"/>
            <a:ext cx="48685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EB Garamond SemiBold"/>
                <a:ea typeface="EB Garamond SemiBold"/>
                <a:cs typeface="EB Garamond SemiBold"/>
                <a:sym typeface="EB Garamond SemiBold"/>
              </a:rPr>
              <a:t>Building Institution Database</a:t>
            </a:r>
            <a:endParaRPr b="0" i="0" sz="1400" u="none" cap="none" strike="noStrike">
              <a:solidFill>
                <a:srgbClr val="000000"/>
              </a:solidFill>
              <a:latin typeface="EB Garamond SemiBold"/>
              <a:ea typeface="EB Garamond SemiBold"/>
              <a:cs typeface="EB Garamond SemiBold"/>
              <a:sym typeface="EB Garamond SemiBold"/>
            </a:endParaRPr>
          </a:p>
        </p:txBody>
      </p:sp>
      <p:sp>
        <p:nvSpPr>
          <p:cNvPr id="536" name="Google Shape;536;g2138ad6a8a1_4_95"/>
          <p:cNvSpPr txBox="1"/>
          <p:nvPr/>
        </p:nvSpPr>
        <p:spPr>
          <a:xfrm>
            <a:off x="506627" y="4353805"/>
            <a:ext cx="4992000" cy="2308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IDEAS ranking</a:t>
            </a:r>
            <a:endParaRPr b="0" i="0" sz="1400" u="none" cap="none" strike="noStrike">
              <a:solidFill>
                <a:srgbClr val="000000"/>
              </a:solidFill>
              <a:latin typeface="EB Garamond Medium"/>
              <a:ea typeface="EB Garamond Medium"/>
              <a:cs typeface="EB Garamond Medium"/>
              <a:sym typeface="EB Garamond Medium"/>
            </a:endParaRPr>
          </a:p>
          <a:p>
            <a:pPr indent="-285750" lvl="1" marL="7429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Academic Oriented </a:t>
            </a:r>
            <a:endParaRPr b="0" i="0" sz="1400" u="none" cap="none" strike="noStrike">
              <a:solidFill>
                <a:srgbClr val="000000"/>
              </a:solidFill>
              <a:latin typeface="EB Garamond Medium"/>
              <a:ea typeface="EB Garamond Medium"/>
              <a:cs typeface="EB Garamond Medium"/>
              <a:sym typeface="EB Garamond Medium"/>
            </a:endParaRPr>
          </a:p>
          <a:p>
            <a:pPr indent="-285750" lvl="1" marL="7429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Comprehensive ranking that include non-university institutions</a:t>
            </a:r>
            <a:endParaRPr b="0" i="0" sz="1400" u="none" cap="none" strike="noStrike">
              <a:solidFill>
                <a:srgbClr val="000000"/>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Full record linkage </a:t>
            </a:r>
            <a:endParaRPr b="0" i="0" sz="1400" u="none" cap="none" strike="noStrike">
              <a:solidFill>
                <a:srgbClr val="000000"/>
              </a:solidFill>
              <a:latin typeface="EB Garamond Medium"/>
              <a:ea typeface="EB Garamond Medium"/>
              <a:cs typeface="EB Garamond Medium"/>
              <a:sym typeface="EB Garamond Medium"/>
            </a:endParaRPr>
          </a:p>
          <a:p>
            <a:pPr indent="-285750" lvl="1" marL="7429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Common word is removed (“university of”)</a:t>
            </a:r>
            <a:endParaRPr b="0" i="0" sz="1400" u="none" cap="none" strike="noStrike">
              <a:solidFill>
                <a:srgbClr val="000000"/>
              </a:solidFill>
              <a:latin typeface="EB Garamond Medium"/>
              <a:ea typeface="EB Garamond Medium"/>
              <a:cs typeface="EB Garamond Medium"/>
              <a:sym typeface="EB Garamond Medium"/>
            </a:endParaRPr>
          </a:p>
          <a:p>
            <a:pPr indent="-285750" lvl="1" marL="7429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Take the highest score </a:t>
            </a:r>
            <a:endParaRPr b="0" i="0" sz="1400" u="none" cap="none" strike="noStrike">
              <a:solidFill>
                <a:srgbClr val="000000"/>
              </a:solidFill>
              <a:latin typeface="EB Garamond Medium"/>
              <a:ea typeface="EB Garamond Medium"/>
              <a:cs typeface="EB Garamond Medium"/>
              <a:sym typeface="EB Garamond Medium"/>
            </a:endParaRPr>
          </a:p>
          <a:p>
            <a:pPr indent="-285750" lvl="1" marL="742950" marR="0" rtl="0" algn="l">
              <a:lnSpc>
                <a:spcPct val="100000"/>
              </a:lnSpc>
              <a:spcBef>
                <a:spcPts val="0"/>
              </a:spcBef>
              <a:spcAft>
                <a:spcPts val="0"/>
              </a:spcAft>
              <a:buClr>
                <a:schemeClr val="dk1"/>
              </a:buClr>
              <a:buSzPts val="1800"/>
              <a:buFont typeface="EB Garamond Medium"/>
              <a:buChar char="•"/>
            </a:pPr>
            <a:r>
              <a:rPr b="0" i="0" lang="en-US" sz="1800" u="none" cap="none" strike="noStrike">
                <a:solidFill>
                  <a:schemeClr val="dk1"/>
                </a:solidFill>
                <a:latin typeface="EB Garamond Medium"/>
                <a:ea typeface="EB Garamond Medium"/>
                <a:cs typeface="EB Garamond Medium"/>
                <a:sym typeface="EB Garamond Medium"/>
              </a:rPr>
              <a:t>Exactly 200 institutions were matched</a:t>
            </a:r>
            <a:endParaRPr b="0" i="0" sz="1400" u="none" cap="none" strike="noStrike">
              <a:solidFill>
                <a:srgbClr val="000000"/>
              </a:solidFill>
              <a:latin typeface="EB Garamond Medium"/>
              <a:ea typeface="EB Garamond Medium"/>
              <a:cs typeface="EB Garamond Medium"/>
              <a:sym typeface="EB Garamond Medium"/>
            </a:endParaRPr>
          </a:p>
        </p:txBody>
      </p:sp>
      <p:pic>
        <p:nvPicPr>
          <p:cNvPr descr="Graphical user interface, application&#10;&#10;Description automatically generated with medium confidence" id="537" name="Google Shape;537;g2138ad6a8a1_4_95"/>
          <p:cNvPicPr preferRelativeResize="0"/>
          <p:nvPr/>
        </p:nvPicPr>
        <p:blipFill rotWithShape="1">
          <a:blip r:embed="rId3">
            <a:alphaModFix/>
          </a:blip>
          <a:srcRect b="0" l="0" r="0" t="0"/>
          <a:stretch/>
        </p:blipFill>
        <p:spPr>
          <a:xfrm>
            <a:off x="509052" y="1106616"/>
            <a:ext cx="4740144" cy="3014363"/>
          </a:xfrm>
          <a:prstGeom prst="rect">
            <a:avLst/>
          </a:prstGeom>
          <a:noFill/>
          <a:ln>
            <a:noFill/>
          </a:ln>
          <a:effectLst>
            <a:outerShdw blurRad="50800" sx="102000" rotWithShape="0" algn="ctr" dir="5400000" dist="50800" sy="102000">
              <a:srgbClr val="000000">
                <a:alpha val="38431"/>
              </a:srgbClr>
            </a:outerShdw>
          </a:effectLst>
        </p:spPr>
      </p:pic>
      <p:pic>
        <p:nvPicPr>
          <p:cNvPr descr="Graphical user interface, application, table, Excel&#10;&#10;Description automatically generated" id="538" name="Google Shape;538;g2138ad6a8a1_4_95"/>
          <p:cNvPicPr preferRelativeResize="0"/>
          <p:nvPr/>
        </p:nvPicPr>
        <p:blipFill rotWithShape="1">
          <a:blip r:embed="rId4">
            <a:alphaModFix/>
          </a:blip>
          <a:srcRect b="0" l="0" r="0" t="0"/>
          <a:stretch/>
        </p:blipFill>
        <p:spPr>
          <a:xfrm>
            <a:off x="5634681" y="666571"/>
            <a:ext cx="6112476" cy="4860960"/>
          </a:xfrm>
          <a:prstGeom prst="rect">
            <a:avLst/>
          </a:prstGeom>
          <a:noFill/>
          <a:ln>
            <a:noFill/>
          </a:ln>
          <a:effectLst>
            <a:outerShdw blurRad="50800" sx="100873" rotWithShape="0" algn="ctr" dir="5400000" dist="50800" sy="100873">
              <a:srgbClr val="000000">
                <a:alpha val="42352"/>
              </a:srgbClr>
            </a:outerShdw>
          </a:effectLst>
        </p:spPr>
      </p:pic>
      <p:sp>
        <p:nvSpPr>
          <p:cNvPr id="539" name="Google Shape;539;g2138ad6a8a1_4_95"/>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411"/>
          </a:srgbClr>
        </a:solidFill>
      </p:bgPr>
    </p:bg>
    <p:spTree>
      <p:nvGrpSpPr>
        <p:cNvPr id="543" name="Shape 543"/>
        <p:cNvGrpSpPr/>
        <p:nvPr/>
      </p:nvGrpSpPr>
      <p:grpSpPr>
        <a:xfrm>
          <a:off x="0" y="0"/>
          <a:ext cx="0" cy="0"/>
          <a:chOff x="0" y="0"/>
          <a:chExt cx="0" cy="0"/>
        </a:xfrm>
      </p:grpSpPr>
      <p:sp>
        <p:nvSpPr>
          <p:cNvPr id="544" name="Google Shape;544;g2138ad6a8a1_4_102"/>
          <p:cNvSpPr txBox="1"/>
          <p:nvPr/>
        </p:nvSpPr>
        <p:spPr>
          <a:xfrm>
            <a:off x="444843" y="552504"/>
            <a:ext cx="486856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EB Garamond SemiBold"/>
                <a:ea typeface="EB Garamond SemiBold"/>
                <a:cs typeface="EB Garamond SemiBold"/>
                <a:sym typeface="EB Garamond SemiBold"/>
              </a:rPr>
              <a:t>Database Outlook</a:t>
            </a:r>
            <a:endParaRPr b="0" i="0" sz="1400" u="none" cap="none" strike="noStrike">
              <a:solidFill>
                <a:srgbClr val="000000"/>
              </a:solidFill>
              <a:latin typeface="EB Garamond SemiBold"/>
              <a:ea typeface="EB Garamond SemiBold"/>
              <a:cs typeface="EB Garamond SemiBold"/>
              <a:sym typeface="EB Garamond SemiBold"/>
            </a:endParaRPr>
          </a:p>
        </p:txBody>
      </p:sp>
      <p:graphicFrame>
        <p:nvGraphicFramePr>
          <p:cNvPr id="545" name="Google Shape;545;g2138ad6a8a1_4_102"/>
          <p:cNvGraphicFramePr/>
          <p:nvPr/>
        </p:nvGraphicFramePr>
        <p:xfrm>
          <a:off x="9116195" y="961310"/>
          <a:ext cx="3000000" cy="3000000"/>
        </p:xfrm>
        <a:graphic>
          <a:graphicData uri="http://schemas.openxmlformats.org/drawingml/2006/table">
            <a:tbl>
              <a:tblPr bandRow="1" firstRow="1">
                <a:noFill/>
                <a:tableStyleId>{F8080B75-7068-42DD-9CDF-511CCB456AAA}</a:tableStyleId>
              </a:tblPr>
              <a:tblGrid>
                <a:gridCol w="1668150"/>
              </a:tblGrid>
              <a:tr h="385400">
                <a:tc>
                  <a:txBody>
                    <a:bodyPr/>
                    <a:lstStyle/>
                    <a:p>
                      <a:pPr indent="0" lvl="0" marL="0" marR="0" rtl="0" algn="ctr">
                        <a:lnSpc>
                          <a:spcPct val="100000"/>
                        </a:lnSpc>
                        <a:spcBef>
                          <a:spcPts val="0"/>
                        </a:spcBef>
                        <a:spcAft>
                          <a:spcPts val="0"/>
                        </a:spcAft>
                        <a:buClr>
                          <a:srgbClr val="000000"/>
                        </a:buClr>
                        <a:buSzPts val="1800"/>
                        <a:buFont typeface="Arial"/>
                        <a:buNone/>
                      </a:pPr>
                      <a:r>
                        <a:rPr i="1" lang="en-US" sz="1800" u="none" cap="none" strike="noStrike">
                          <a:solidFill>
                            <a:schemeClr val="dk1"/>
                          </a:solidFill>
                        </a:rPr>
                        <a:t>Affiliation id</a:t>
                      </a:r>
                      <a:endParaRPr sz="1400" u="none" cap="none" strike="noStrike"/>
                    </a:p>
                  </a:txBody>
                  <a:tcPr marT="45725" marB="45725" marR="91450" marL="91450"/>
                </a:tc>
              </a:tr>
              <a:tr h="6637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Institution1 Name</a:t>
                      </a:r>
                      <a:endParaRPr sz="1400" u="none" cap="none" strike="noStrike"/>
                    </a:p>
                  </a:txBody>
                  <a:tcPr marT="45725" marB="45725" marR="91450" marL="91450"/>
                </a:tc>
              </a:tr>
              <a:tr h="462625">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Ranking</a:t>
                      </a:r>
                      <a:endParaRPr sz="1400" u="none" cap="none" strike="noStrike"/>
                    </a:p>
                  </a:txBody>
                  <a:tcPr marT="45725" marB="45725" marR="91450" marL="91450"/>
                </a:tc>
              </a:tr>
              <a:tr h="5295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sz="1400" u="none" cap="none" strike="noStrike"/>
                    </a:p>
                  </a:txBody>
                  <a:tcPr marT="45725" marB="45725" marR="91450" marL="91450"/>
                </a:tc>
              </a:tr>
            </a:tbl>
          </a:graphicData>
        </a:graphic>
      </p:graphicFrame>
      <p:graphicFrame>
        <p:nvGraphicFramePr>
          <p:cNvPr id="546" name="Google Shape;546;g2138ad6a8a1_4_102"/>
          <p:cNvGraphicFramePr/>
          <p:nvPr/>
        </p:nvGraphicFramePr>
        <p:xfrm>
          <a:off x="573562" y="2859204"/>
          <a:ext cx="3000000" cy="3000000"/>
        </p:xfrm>
        <a:graphic>
          <a:graphicData uri="http://schemas.openxmlformats.org/drawingml/2006/table">
            <a:tbl>
              <a:tblPr bandRow="1" firstRow="1">
                <a:noFill/>
                <a:tableStyleId>{252FD6DE-7505-4E9C-A729-443D764141CA}</a:tableStyleId>
              </a:tblPr>
              <a:tblGrid>
                <a:gridCol w="1668150"/>
              </a:tblGrid>
              <a:tr h="4871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Article</a:t>
                      </a:r>
                      <a:endParaRPr i="1" sz="1800" u="none" cap="none" strike="noStrike">
                        <a:solidFill>
                          <a:schemeClr val="dk1"/>
                        </a:solidFill>
                      </a:endParaRPr>
                    </a:p>
                  </a:txBody>
                  <a:tcPr marT="45725" marB="45725" marR="91450" marL="91450"/>
                </a:tc>
              </a:tr>
              <a:tr h="5642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DOI</a:t>
                      </a:r>
                      <a:endParaRPr sz="1400" u="none" cap="none" strike="noStrike"/>
                    </a:p>
                  </a:txBody>
                  <a:tcPr marT="45725" marB="45725" marR="91450" marL="91450"/>
                </a:tc>
              </a:tr>
              <a:tr h="5953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Abstract</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sz="1400" u="none" cap="none" strike="noStrike"/>
                    </a:p>
                  </a:txBody>
                  <a:tcPr marT="45725" marB="45725" marR="91450" marL="91450"/>
                </a:tc>
              </a:tr>
            </a:tbl>
          </a:graphicData>
        </a:graphic>
      </p:graphicFrame>
      <p:graphicFrame>
        <p:nvGraphicFramePr>
          <p:cNvPr id="547" name="Google Shape;547;g2138ad6a8a1_4_102"/>
          <p:cNvGraphicFramePr/>
          <p:nvPr/>
        </p:nvGraphicFramePr>
        <p:xfrm>
          <a:off x="6078753" y="496248"/>
          <a:ext cx="3000000" cy="3000000"/>
        </p:xfrm>
        <a:graphic>
          <a:graphicData uri="http://schemas.openxmlformats.org/drawingml/2006/table">
            <a:tbl>
              <a:tblPr bandRow="1" firstRow="1">
                <a:noFill/>
                <a:tableStyleId>{F8080B75-7068-42DD-9CDF-511CCB456AAA}</a:tableStyleId>
              </a:tblPr>
              <a:tblGrid>
                <a:gridCol w="1668150"/>
              </a:tblGrid>
              <a:tr h="481325">
                <a:tc>
                  <a:txBody>
                    <a:bodyPr/>
                    <a:lstStyle/>
                    <a:p>
                      <a:pPr indent="0" lvl="0" marL="0" marR="0" rtl="0" algn="ctr">
                        <a:lnSpc>
                          <a:spcPct val="100000"/>
                        </a:lnSpc>
                        <a:spcBef>
                          <a:spcPts val="0"/>
                        </a:spcBef>
                        <a:spcAft>
                          <a:spcPts val="0"/>
                        </a:spcAft>
                        <a:buClr>
                          <a:srgbClr val="000000"/>
                        </a:buClr>
                        <a:buSzPts val="1800"/>
                        <a:buFont typeface="Arial"/>
                        <a:buNone/>
                      </a:pPr>
                      <a:r>
                        <a:rPr i="1" lang="en-US" sz="1800" u="none" cap="none" strike="noStrike">
                          <a:solidFill>
                            <a:schemeClr val="dk1"/>
                          </a:solidFill>
                        </a:rPr>
                        <a:t>Author</a:t>
                      </a:r>
                      <a:endParaRPr sz="1400" u="none" cap="none" strike="noStrike"/>
                    </a:p>
                  </a:txBody>
                  <a:tcPr marT="45725" marB="45725" marR="91450" marL="91450"/>
                </a:tc>
              </a:tr>
              <a:tr h="4997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Author1 id</a:t>
                      </a:r>
                      <a:endParaRPr sz="1400" u="none" cap="none" strike="noStrike"/>
                    </a:p>
                  </a:txBody>
                  <a:tcPr marT="45725" marB="45725" marR="91450" marL="91450"/>
                </a:tc>
              </a:tr>
              <a:tr h="4915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Email suffix</a:t>
                      </a:r>
                      <a:endParaRPr sz="1400" u="none" cap="none" strike="noStrike"/>
                    </a:p>
                  </a:txBody>
                  <a:tcPr marT="45725" marB="45725" marR="91450" marL="91450"/>
                </a:tc>
              </a:tr>
              <a:tr h="568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Affiliation id</a:t>
                      </a:r>
                      <a:endParaRPr sz="1800" u="none" cap="none" strike="noStrike"/>
                    </a:p>
                  </a:txBody>
                  <a:tcPr marT="45725" marB="45725" marR="91450" marL="91450"/>
                </a:tc>
              </a:tr>
            </a:tbl>
          </a:graphicData>
        </a:graphic>
      </p:graphicFrame>
      <p:graphicFrame>
        <p:nvGraphicFramePr>
          <p:cNvPr id="548" name="Google Shape;548;g2138ad6a8a1_4_102"/>
          <p:cNvGraphicFramePr/>
          <p:nvPr/>
        </p:nvGraphicFramePr>
        <p:xfrm>
          <a:off x="3196281" y="1734731"/>
          <a:ext cx="3000000" cy="3000000"/>
        </p:xfrm>
        <a:graphic>
          <a:graphicData uri="http://schemas.openxmlformats.org/drawingml/2006/table">
            <a:tbl>
              <a:tblPr bandRow="1" firstRow="1">
                <a:noFill/>
                <a:tableStyleId>{F8080B75-7068-42DD-9CDF-511CCB456AAA}</a:tableStyleId>
              </a:tblPr>
              <a:tblGrid>
                <a:gridCol w="1668150"/>
              </a:tblGrid>
              <a:tr h="503800">
                <a:tc>
                  <a:txBody>
                    <a:bodyPr/>
                    <a:lstStyle/>
                    <a:p>
                      <a:pPr indent="0" lvl="0" marL="0" marR="0" rtl="0" algn="ctr">
                        <a:lnSpc>
                          <a:spcPct val="100000"/>
                        </a:lnSpc>
                        <a:spcBef>
                          <a:spcPts val="0"/>
                        </a:spcBef>
                        <a:spcAft>
                          <a:spcPts val="0"/>
                        </a:spcAft>
                        <a:buClr>
                          <a:srgbClr val="000000"/>
                        </a:buClr>
                        <a:buSzPts val="1800"/>
                        <a:buFont typeface="Arial"/>
                        <a:buNone/>
                      </a:pPr>
                      <a:r>
                        <a:rPr i="1" lang="en-US" sz="1800" u="none" cap="none" strike="noStrike">
                          <a:solidFill>
                            <a:schemeClr val="dk1"/>
                          </a:solidFill>
                        </a:rPr>
                        <a:t>Author-Article</a:t>
                      </a:r>
                      <a:endParaRPr sz="1400" u="none" cap="none" strike="noStrike"/>
                    </a:p>
                  </a:txBody>
                  <a:tcPr marT="45725" marB="45725" marR="91450" marL="91450"/>
                </a:tc>
              </a:tr>
              <a:tr h="523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Author1 id</a:t>
                      </a:r>
                      <a:endParaRPr sz="1400" u="none" cap="none" strike="noStrike"/>
                    </a:p>
                  </a:txBody>
                  <a:tcPr marT="45725" marB="45725" marR="91450" marL="91450"/>
                </a:tc>
              </a:tr>
              <a:tr h="4848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DOI</a:t>
                      </a:r>
                      <a:endParaRPr sz="1400" u="none" cap="none" strike="noStrike"/>
                    </a:p>
                  </a:txBody>
                  <a:tcPr marT="45725" marB="45725" marR="91450" marL="91450"/>
                </a:tc>
              </a:tr>
            </a:tbl>
          </a:graphicData>
        </a:graphic>
      </p:graphicFrame>
      <p:cxnSp>
        <p:nvCxnSpPr>
          <p:cNvPr id="549" name="Google Shape;549;g2138ad6a8a1_4_102"/>
          <p:cNvCxnSpPr/>
          <p:nvPr/>
        </p:nvCxnSpPr>
        <p:spPr>
          <a:xfrm flipH="1" rot="10800000">
            <a:off x="2241724" y="3002625"/>
            <a:ext cx="954600" cy="702300"/>
          </a:xfrm>
          <a:prstGeom prst="curvedConnector3">
            <a:avLst>
              <a:gd fmla="val 49998" name="adj1"/>
            </a:avLst>
          </a:prstGeom>
          <a:noFill/>
          <a:ln cap="flat" cmpd="sng" w="22225">
            <a:solidFill>
              <a:schemeClr val="accent1"/>
            </a:solidFill>
            <a:prstDash val="solid"/>
            <a:miter lim="800000"/>
            <a:headEnd len="sm" w="sm" type="none"/>
            <a:tailEnd len="sm" w="sm" type="none"/>
          </a:ln>
        </p:spPr>
      </p:cxnSp>
      <p:cxnSp>
        <p:nvCxnSpPr>
          <p:cNvPr id="550" name="Google Shape;550;g2138ad6a8a1_4_102"/>
          <p:cNvCxnSpPr/>
          <p:nvPr/>
        </p:nvCxnSpPr>
        <p:spPr>
          <a:xfrm flipH="1" rot="10800000">
            <a:off x="4795710" y="1256115"/>
            <a:ext cx="1300200" cy="1270200"/>
          </a:xfrm>
          <a:prstGeom prst="curvedConnector3">
            <a:avLst>
              <a:gd fmla="val 50003" name="adj1"/>
            </a:avLst>
          </a:prstGeom>
          <a:noFill/>
          <a:ln cap="flat" cmpd="sng" w="22225">
            <a:solidFill>
              <a:schemeClr val="accent1"/>
            </a:solidFill>
            <a:prstDash val="solid"/>
            <a:miter lim="800000"/>
            <a:headEnd len="sm" w="sm" type="none"/>
            <a:tailEnd len="sm" w="sm" type="none"/>
          </a:ln>
        </p:spPr>
      </p:cxnSp>
      <p:cxnSp>
        <p:nvCxnSpPr>
          <p:cNvPr id="551" name="Google Shape;551;g2138ad6a8a1_4_102"/>
          <p:cNvCxnSpPr/>
          <p:nvPr/>
        </p:nvCxnSpPr>
        <p:spPr>
          <a:xfrm flipH="1" rot="10800000">
            <a:off x="7746915" y="1075646"/>
            <a:ext cx="1369200" cy="1111500"/>
          </a:xfrm>
          <a:prstGeom prst="curvedConnector3">
            <a:avLst>
              <a:gd fmla="val 50003" name="adj1"/>
            </a:avLst>
          </a:prstGeom>
          <a:noFill/>
          <a:ln cap="flat" cmpd="sng" w="22225">
            <a:solidFill>
              <a:schemeClr val="accent1"/>
            </a:solidFill>
            <a:prstDash val="solid"/>
            <a:miter lim="800000"/>
            <a:headEnd len="sm" w="sm" type="none"/>
            <a:tailEnd len="sm" w="sm" type="none"/>
          </a:ln>
        </p:spPr>
      </p:cxnSp>
      <p:graphicFrame>
        <p:nvGraphicFramePr>
          <p:cNvPr id="552" name="Google Shape;552;g2138ad6a8a1_4_102"/>
          <p:cNvGraphicFramePr/>
          <p:nvPr/>
        </p:nvGraphicFramePr>
        <p:xfrm>
          <a:off x="4030361" y="4613639"/>
          <a:ext cx="3000000" cy="3000000"/>
        </p:xfrm>
        <a:graphic>
          <a:graphicData uri="http://schemas.openxmlformats.org/drawingml/2006/table">
            <a:tbl>
              <a:tblPr bandRow="1" firstRow="1">
                <a:noFill/>
                <a:tableStyleId>{61B129B3-B1C5-4B5E-812F-0211078C7DC4}</a:tableStyleId>
              </a:tblPr>
              <a:tblGrid>
                <a:gridCol w="1668150"/>
              </a:tblGrid>
              <a:tr h="5038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Author-Article</a:t>
                      </a:r>
                      <a:endParaRPr i="1" sz="1800" u="none" cap="none" strike="noStrike">
                        <a:solidFill>
                          <a:schemeClr val="dk1"/>
                        </a:solidFill>
                      </a:endParaRPr>
                    </a:p>
                  </a:txBody>
                  <a:tcPr marT="45725" marB="45725" marR="91450" marL="91450"/>
                </a:tc>
              </a:tr>
              <a:tr h="5230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Author2 id</a:t>
                      </a:r>
                      <a:endParaRPr sz="1400" u="none" cap="none" strike="noStrike"/>
                    </a:p>
                  </a:txBody>
                  <a:tcPr marT="45725" marB="45725" marR="91450" marL="91450"/>
                </a:tc>
              </a:tr>
              <a:tr h="4848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DOI</a:t>
                      </a:r>
                      <a:endParaRPr sz="1400" u="none" cap="none" strike="noStrike"/>
                    </a:p>
                  </a:txBody>
                  <a:tcPr marT="45725" marB="45725" marR="91450" marL="91450"/>
                </a:tc>
              </a:tr>
            </a:tbl>
          </a:graphicData>
        </a:graphic>
      </p:graphicFrame>
      <p:cxnSp>
        <p:nvCxnSpPr>
          <p:cNvPr id="553" name="Google Shape;553;g2138ad6a8a1_4_102"/>
          <p:cNvCxnSpPr/>
          <p:nvPr/>
        </p:nvCxnSpPr>
        <p:spPr>
          <a:xfrm>
            <a:off x="2241724" y="3704925"/>
            <a:ext cx="2257500" cy="2186100"/>
          </a:xfrm>
          <a:prstGeom prst="curvedConnector3">
            <a:avLst>
              <a:gd fmla="val 50000" name="adj1"/>
            </a:avLst>
          </a:prstGeom>
          <a:noFill/>
          <a:ln cap="flat" cmpd="sng" w="22225">
            <a:solidFill>
              <a:schemeClr val="accent1"/>
            </a:solidFill>
            <a:prstDash val="solid"/>
            <a:miter lim="800000"/>
            <a:headEnd len="sm" w="sm" type="none"/>
            <a:tailEnd len="sm" w="sm" type="none"/>
          </a:ln>
        </p:spPr>
      </p:cxnSp>
      <p:cxnSp>
        <p:nvCxnSpPr>
          <p:cNvPr id="554" name="Google Shape;554;g2138ad6a8a1_4_102"/>
          <p:cNvCxnSpPr/>
          <p:nvPr/>
        </p:nvCxnSpPr>
        <p:spPr>
          <a:xfrm flipH="1" rot="10800000">
            <a:off x="5632050" y="4609825"/>
            <a:ext cx="1383600" cy="849600"/>
          </a:xfrm>
          <a:prstGeom prst="curvedConnector3">
            <a:avLst>
              <a:gd fmla="val 50000" name="adj1"/>
            </a:avLst>
          </a:prstGeom>
          <a:noFill/>
          <a:ln cap="flat" cmpd="sng" w="22225">
            <a:solidFill>
              <a:schemeClr val="accent1"/>
            </a:solidFill>
            <a:prstDash val="solid"/>
            <a:miter lim="800000"/>
            <a:headEnd len="sm" w="sm" type="none"/>
            <a:tailEnd len="sm" w="sm" type="none"/>
          </a:ln>
        </p:spPr>
      </p:cxnSp>
      <p:graphicFrame>
        <p:nvGraphicFramePr>
          <p:cNvPr id="555" name="Google Shape;555;g2138ad6a8a1_4_102"/>
          <p:cNvGraphicFramePr/>
          <p:nvPr/>
        </p:nvGraphicFramePr>
        <p:xfrm>
          <a:off x="9983226" y="4462391"/>
          <a:ext cx="3000000" cy="3000000"/>
        </p:xfrm>
        <a:graphic>
          <a:graphicData uri="http://schemas.openxmlformats.org/drawingml/2006/table">
            <a:tbl>
              <a:tblPr bandRow="1" firstRow="1">
                <a:noFill/>
                <a:tableStyleId>{61B129B3-B1C5-4B5E-812F-0211078C7DC4}</a:tableStyleId>
              </a:tblPr>
              <a:tblGrid>
                <a:gridCol w="1668150"/>
              </a:tblGrid>
              <a:tr h="3854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Affiliation id</a:t>
                      </a:r>
                      <a:endParaRPr i="1" sz="1800" u="none" cap="none" strike="noStrike">
                        <a:solidFill>
                          <a:schemeClr val="dk1"/>
                        </a:solidFill>
                      </a:endParaRPr>
                    </a:p>
                  </a:txBody>
                  <a:tcPr marT="45725" marB="45725" marR="91450" marL="91450"/>
                </a:tc>
              </a:tr>
              <a:tr h="6637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Institution2 Name</a:t>
                      </a:r>
                      <a:endParaRPr sz="1400" u="none" cap="none" strike="noStrike"/>
                    </a:p>
                  </a:txBody>
                  <a:tcPr marT="45725" marB="45725" marR="91450" marL="91450"/>
                </a:tc>
              </a:tr>
              <a:tr h="462625">
                <a:tc>
                  <a:txBody>
                    <a:bodyPr/>
                    <a:lstStyle/>
                    <a:p>
                      <a:pPr indent="0" lvl="0" marL="0" marR="0" rtl="0" algn="ctr">
                        <a:lnSpc>
                          <a:spcPct val="100000"/>
                        </a:lnSpc>
                        <a:spcBef>
                          <a:spcPts val="0"/>
                        </a:spcBef>
                        <a:spcAft>
                          <a:spcPts val="0"/>
                        </a:spcAft>
                        <a:buClr>
                          <a:schemeClr val="dk1"/>
                        </a:buClr>
                        <a:buSzPts val="1800"/>
                        <a:buFont typeface="Calibri"/>
                        <a:buNone/>
                      </a:pPr>
                      <a:r>
                        <a:rPr lang="en-US" sz="1800" u="none" cap="none" strike="noStrike"/>
                        <a:t>Ranking</a:t>
                      </a:r>
                      <a:endParaRPr sz="1400" u="none" cap="none" strike="noStrike"/>
                    </a:p>
                  </a:txBody>
                  <a:tcPr marT="45725" marB="45725" marR="91450" marL="91450"/>
                </a:tc>
              </a:tr>
              <a:tr h="5295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t>
                      </a:r>
                      <a:endParaRPr sz="1400" u="none" cap="none" strike="noStrike"/>
                    </a:p>
                  </a:txBody>
                  <a:tcPr marT="45725" marB="45725" marR="91450" marL="91450"/>
                </a:tc>
              </a:tr>
            </a:tbl>
          </a:graphicData>
        </a:graphic>
      </p:graphicFrame>
      <p:graphicFrame>
        <p:nvGraphicFramePr>
          <p:cNvPr id="556" name="Google Shape;556;g2138ad6a8a1_4_102"/>
          <p:cNvGraphicFramePr/>
          <p:nvPr/>
        </p:nvGraphicFramePr>
        <p:xfrm>
          <a:off x="6945784" y="3997329"/>
          <a:ext cx="3000000" cy="3000000"/>
        </p:xfrm>
        <a:graphic>
          <a:graphicData uri="http://schemas.openxmlformats.org/drawingml/2006/table">
            <a:tbl>
              <a:tblPr bandRow="1" firstRow="1">
                <a:noFill/>
                <a:tableStyleId>{61B129B3-B1C5-4B5E-812F-0211078C7DC4}</a:tableStyleId>
              </a:tblPr>
              <a:tblGrid>
                <a:gridCol w="1668150"/>
              </a:tblGrid>
              <a:tr h="4813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solidFill>
                            <a:schemeClr val="dk1"/>
                          </a:solidFill>
                        </a:rPr>
                        <a:t>Author</a:t>
                      </a:r>
                      <a:endParaRPr i="1" sz="1800" u="none" cap="none" strike="noStrike">
                        <a:solidFill>
                          <a:schemeClr val="dk1"/>
                        </a:solidFill>
                      </a:endParaRPr>
                    </a:p>
                  </a:txBody>
                  <a:tcPr marT="45725" marB="45725" marR="91450" marL="91450"/>
                </a:tc>
              </a:tr>
              <a:tr h="49972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Author2 id</a:t>
                      </a:r>
                      <a:endParaRPr sz="1400" u="none" cap="none" strike="noStrike"/>
                    </a:p>
                  </a:txBody>
                  <a:tcPr marT="45725" marB="45725" marR="91450" marL="91450"/>
                </a:tc>
              </a:tr>
              <a:tr h="491575">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Email suffix</a:t>
                      </a:r>
                      <a:endParaRPr sz="1400" u="none" cap="none" strike="noStrike"/>
                    </a:p>
                  </a:txBody>
                  <a:tcPr marT="45725" marB="45725" marR="91450" marL="91450"/>
                </a:tc>
              </a:tr>
              <a:tr h="5687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Affiliation id</a:t>
                      </a:r>
                      <a:endParaRPr sz="1800" u="none" cap="none" strike="noStrike"/>
                    </a:p>
                  </a:txBody>
                  <a:tcPr marT="45725" marB="45725" marR="91450" marL="91450"/>
                </a:tc>
              </a:tr>
            </a:tbl>
          </a:graphicData>
        </a:graphic>
      </p:graphicFrame>
      <p:cxnSp>
        <p:nvCxnSpPr>
          <p:cNvPr id="557" name="Google Shape;557;g2138ad6a8a1_4_102"/>
          <p:cNvCxnSpPr/>
          <p:nvPr/>
        </p:nvCxnSpPr>
        <p:spPr>
          <a:xfrm flipH="1" rot="10800000">
            <a:off x="8613946" y="4576727"/>
            <a:ext cx="1369200" cy="1111500"/>
          </a:xfrm>
          <a:prstGeom prst="curvedConnector3">
            <a:avLst>
              <a:gd fmla="val 50003" name="adj1"/>
            </a:avLst>
          </a:prstGeom>
          <a:noFill/>
          <a:ln cap="flat" cmpd="sng" w="22225">
            <a:solidFill>
              <a:schemeClr val="accent1"/>
            </a:solidFill>
            <a:prstDash val="solid"/>
            <a:miter lim="800000"/>
            <a:headEnd len="sm" w="sm" type="none"/>
            <a:tailEnd len="sm" w="sm" type="none"/>
          </a:ln>
        </p:spPr>
      </p:cxnSp>
      <p:sp>
        <p:nvSpPr>
          <p:cNvPr id="558" name="Google Shape;558;g2138ad6a8a1_4_102"/>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411"/>
          </a:srgbClr>
        </a:solidFill>
      </p:bgPr>
    </p:bg>
    <p:spTree>
      <p:nvGrpSpPr>
        <p:cNvPr id="563" name="Shape 563"/>
        <p:cNvGrpSpPr/>
        <p:nvPr/>
      </p:nvGrpSpPr>
      <p:grpSpPr>
        <a:xfrm>
          <a:off x="0" y="0"/>
          <a:ext cx="0" cy="0"/>
          <a:chOff x="0" y="0"/>
          <a:chExt cx="0" cy="0"/>
        </a:xfrm>
      </p:grpSpPr>
      <p:sp>
        <p:nvSpPr>
          <p:cNvPr id="564" name="Google Shape;564;g213aa9d9a43_5_0"/>
          <p:cNvSpPr txBox="1"/>
          <p:nvPr/>
        </p:nvSpPr>
        <p:spPr>
          <a:xfrm>
            <a:off x="444842" y="552504"/>
            <a:ext cx="621544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EB Garamond SemiBold"/>
                <a:ea typeface="EB Garamond SemiBold"/>
                <a:cs typeface="EB Garamond SemiBold"/>
                <a:sym typeface="EB Garamond SemiBold"/>
              </a:rPr>
              <a:t>Constructing Co-authorship links</a:t>
            </a:r>
            <a:endParaRPr b="0" i="0" sz="1100" u="none" cap="none" strike="noStrike">
              <a:solidFill>
                <a:schemeClr val="dk1"/>
              </a:solidFill>
              <a:latin typeface="EB Garamond SemiBold"/>
              <a:ea typeface="EB Garamond SemiBold"/>
              <a:cs typeface="EB Garamond SemiBold"/>
              <a:sym typeface="EB Garamond SemiBold"/>
            </a:endParaRPr>
          </a:p>
        </p:txBody>
      </p:sp>
      <p:pic>
        <p:nvPicPr>
          <p:cNvPr descr="Graduation cap outline" id="565" name="Google Shape;565;g213aa9d9a43_5_0"/>
          <p:cNvPicPr preferRelativeResize="0"/>
          <p:nvPr/>
        </p:nvPicPr>
        <p:blipFill rotWithShape="1">
          <a:blip r:embed="rId3">
            <a:alphaModFix/>
          </a:blip>
          <a:srcRect b="0" l="0" r="0" t="0"/>
          <a:stretch/>
        </p:blipFill>
        <p:spPr>
          <a:xfrm>
            <a:off x="4337221" y="1748787"/>
            <a:ext cx="914400" cy="914400"/>
          </a:xfrm>
          <a:prstGeom prst="rect">
            <a:avLst/>
          </a:prstGeom>
          <a:noFill/>
          <a:ln>
            <a:noFill/>
          </a:ln>
        </p:spPr>
      </p:pic>
      <p:pic>
        <p:nvPicPr>
          <p:cNvPr descr="Graduation cap outline" id="566" name="Google Shape;566;g213aa9d9a43_5_0"/>
          <p:cNvPicPr preferRelativeResize="0"/>
          <p:nvPr/>
        </p:nvPicPr>
        <p:blipFill rotWithShape="1">
          <a:blip r:embed="rId3">
            <a:alphaModFix/>
          </a:blip>
          <a:srcRect b="0" l="0" r="0" t="0"/>
          <a:stretch/>
        </p:blipFill>
        <p:spPr>
          <a:xfrm>
            <a:off x="1268386" y="3807406"/>
            <a:ext cx="914400" cy="914400"/>
          </a:xfrm>
          <a:prstGeom prst="rect">
            <a:avLst/>
          </a:prstGeom>
          <a:noFill/>
          <a:ln>
            <a:noFill/>
          </a:ln>
        </p:spPr>
      </p:pic>
      <p:pic>
        <p:nvPicPr>
          <p:cNvPr descr="Graduation cap outline" id="567" name="Google Shape;567;g213aa9d9a43_5_0"/>
          <p:cNvPicPr preferRelativeResize="0"/>
          <p:nvPr/>
        </p:nvPicPr>
        <p:blipFill rotWithShape="1">
          <a:blip r:embed="rId3">
            <a:alphaModFix/>
          </a:blip>
          <a:srcRect b="0" l="0" r="0" t="0"/>
          <a:stretch/>
        </p:blipFill>
        <p:spPr>
          <a:xfrm>
            <a:off x="5059269" y="3622722"/>
            <a:ext cx="914400" cy="914400"/>
          </a:xfrm>
          <a:prstGeom prst="rect">
            <a:avLst/>
          </a:prstGeom>
          <a:noFill/>
          <a:ln>
            <a:noFill/>
          </a:ln>
        </p:spPr>
      </p:pic>
      <p:sp>
        <p:nvSpPr>
          <p:cNvPr id="568" name="Google Shape;568;g213aa9d9a43_5_0"/>
          <p:cNvSpPr txBox="1"/>
          <p:nvPr/>
        </p:nvSpPr>
        <p:spPr>
          <a:xfrm>
            <a:off x="444842" y="1124148"/>
            <a:ext cx="480677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Medium"/>
                <a:ea typeface="EB Garamond Medium"/>
                <a:cs typeface="EB Garamond Medium"/>
                <a:sym typeface="EB Garamond Medium"/>
              </a:rPr>
              <a:t>Article – Author – Institution – Ranking </a:t>
            </a:r>
            <a:endParaRPr b="0" i="0" sz="1400" u="none" cap="none" strike="noStrike">
              <a:solidFill>
                <a:srgbClr val="000000"/>
              </a:solidFill>
              <a:latin typeface="EB Garamond Medium"/>
              <a:ea typeface="EB Garamond Medium"/>
              <a:cs typeface="EB Garamond Medium"/>
              <a:sym typeface="EB Garamond Medium"/>
            </a:endParaRPr>
          </a:p>
        </p:txBody>
      </p:sp>
      <p:sp>
        <p:nvSpPr>
          <p:cNvPr id="569" name="Google Shape;569;g213aa9d9a43_5_0"/>
          <p:cNvSpPr txBox="1"/>
          <p:nvPr/>
        </p:nvSpPr>
        <p:spPr>
          <a:xfrm>
            <a:off x="5251621" y="1899653"/>
            <a:ext cx="2095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Author D from </a:t>
            </a:r>
            <a:endParaRPr b="0" i="0" sz="14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UChicago (Rank 9)</a:t>
            </a:r>
            <a:endParaRPr b="0" i="0" sz="1400" u="none" cap="none" strike="noStrike">
              <a:solidFill>
                <a:srgbClr val="000000"/>
              </a:solidFill>
              <a:latin typeface="EB Garamond"/>
              <a:ea typeface="EB Garamond"/>
              <a:cs typeface="EB Garamond"/>
              <a:sym typeface="EB Garamond"/>
            </a:endParaRPr>
          </a:p>
        </p:txBody>
      </p:sp>
      <p:sp>
        <p:nvSpPr>
          <p:cNvPr id="570" name="Google Shape;570;g213aa9d9a43_5_0"/>
          <p:cNvSpPr txBox="1"/>
          <p:nvPr/>
        </p:nvSpPr>
        <p:spPr>
          <a:xfrm>
            <a:off x="2182786" y="4007644"/>
            <a:ext cx="160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Author B from LSE (Rank 1)</a:t>
            </a:r>
            <a:endParaRPr b="0" i="0" sz="1400" u="none" cap="none" strike="noStrike">
              <a:solidFill>
                <a:srgbClr val="000000"/>
              </a:solidFill>
              <a:latin typeface="EB Garamond"/>
              <a:ea typeface="EB Garamond"/>
              <a:cs typeface="EB Garamond"/>
              <a:sym typeface="EB Garamond"/>
            </a:endParaRPr>
          </a:p>
        </p:txBody>
      </p:sp>
      <p:sp>
        <p:nvSpPr>
          <p:cNvPr id="571" name="Google Shape;571;g213aa9d9a43_5_0"/>
          <p:cNvSpPr txBox="1"/>
          <p:nvPr/>
        </p:nvSpPr>
        <p:spPr>
          <a:xfrm>
            <a:off x="5859780" y="3622722"/>
            <a:ext cx="160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Author C from MIT (Rank 8)</a:t>
            </a:r>
            <a:endParaRPr b="0" i="0" sz="1400" u="none" cap="none" strike="noStrike">
              <a:solidFill>
                <a:srgbClr val="000000"/>
              </a:solidFill>
              <a:latin typeface="EB Garamond"/>
              <a:ea typeface="EB Garamond"/>
              <a:cs typeface="EB Garamond"/>
              <a:sym typeface="EB Garamond"/>
            </a:endParaRPr>
          </a:p>
        </p:txBody>
      </p:sp>
      <p:pic>
        <p:nvPicPr>
          <p:cNvPr descr="Graduation cap outline" id="572" name="Google Shape;572;g213aa9d9a43_5_0"/>
          <p:cNvPicPr preferRelativeResize="0"/>
          <p:nvPr/>
        </p:nvPicPr>
        <p:blipFill rotWithShape="1">
          <a:blip r:embed="rId3">
            <a:alphaModFix/>
          </a:blip>
          <a:srcRect b="0" l="0" r="0" t="0"/>
          <a:stretch/>
        </p:blipFill>
        <p:spPr>
          <a:xfrm>
            <a:off x="444842" y="2098892"/>
            <a:ext cx="914400" cy="914400"/>
          </a:xfrm>
          <a:prstGeom prst="rect">
            <a:avLst/>
          </a:prstGeom>
          <a:noFill/>
          <a:ln>
            <a:noFill/>
          </a:ln>
        </p:spPr>
      </p:pic>
      <p:sp>
        <p:nvSpPr>
          <p:cNvPr id="573" name="Google Shape;573;g213aa9d9a43_5_0"/>
          <p:cNvSpPr txBox="1"/>
          <p:nvPr/>
        </p:nvSpPr>
        <p:spPr>
          <a:xfrm>
            <a:off x="1275367" y="2315955"/>
            <a:ext cx="16011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Author A from LSE (Rank 1)</a:t>
            </a:r>
            <a:endParaRPr b="0" i="0" sz="1400" u="none" cap="none" strike="noStrike">
              <a:solidFill>
                <a:srgbClr val="000000"/>
              </a:solidFill>
              <a:latin typeface="EB Garamond"/>
              <a:ea typeface="EB Garamond"/>
              <a:cs typeface="EB Garamond"/>
              <a:sym typeface="EB Garamond"/>
            </a:endParaRPr>
          </a:p>
        </p:txBody>
      </p:sp>
      <p:cxnSp>
        <p:nvCxnSpPr>
          <p:cNvPr id="574" name="Google Shape;574;g213aa9d9a43_5_0"/>
          <p:cNvCxnSpPr>
            <a:endCxn id="570" idx="0"/>
          </p:cNvCxnSpPr>
          <p:nvPr/>
        </p:nvCxnSpPr>
        <p:spPr>
          <a:xfrm flipH="1" rot="-5400000">
            <a:off x="2224786" y="3249094"/>
            <a:ext cx="1385400" cy="131700"/>
          </a:xfrm>
          <a:prstGeom prst="curvedConnector3">
            <a:avLst>
              <a:gd fmla="val 50000" name="adj1"/>
            </a:avLst>
          </a:prstGeom>
          <a:noFill/>
          <a:ln cap="flat" cmpd="sng" w="19050">
            <a:solidFill>
              <a:schemeClr val="accent1"/>
            </a:solidFill>
            <a:prstDash val="solid"/>
            <a:miter lim="800000"/>
            <a:headEnd len="med" w="med" type="triangle"/>
            <a:tailEnd len="med" w="med" type="triangle"/>
          </a:ln>
        </p:spPr>
      </p:cxnSp>
      <p:cxnSp>
        <p:nvCxnSpPr>
          <p:cNvPr id="575" name="Google Shape;575;g213aa9d9a43_5_0"/>
          <p:cNvCxnSpPr/>
          <p:nvPr/>
        </p:nvCxnSpPr>
        <p:spPr>
          <a:xfrm flipH="1" rot="10800000">
            <a:off x="2848076" y="2298987"/>
            <a:ext cx="1508400" cy="364200"/>
          </a:xfrm>
          <a:prstGeom prst="curvedConnector3">
            <a:avLst>
              <a:gd fmla="val 46725" name="adj1"/>
            </a:avLst>
          </a:prstGeom>
          <a:noFill/>
          <a:ln cap="flat" cmpd="sng" w="19050">
            <a:solidFill>
              <a:schemeClr val="accent1"/>
            </a:solidFill>
            <a:prstDash val="solid"/>
            <a:miter lim="800000"/>
            <a:headEnd len="med" w="med" type="triangle"/>
            <a:tailEnd len="med" w="med" type="triangle"/>
          </a:ln>
        </p:spPr>
      </p:cxnSp>
      <p:cxnSp>
        <p:nvCxnSpPr>
          <p:cNvPr id="576" name="Google Shape;576;g213aa9d9a43_5_0"/>
          <p:cNvCxnSpPr>
            <a:stCxn id="567" idx="0"/>
          </p:cNvCxnSpPr>
          <p:nvPr/>
        </p:nvCxnSpPr>
        <p:spPr>
          <a:xfrm flipH="1" rot="5400000">
            <a:off x="4273419" y="2379672"/>
            <a:ext cx="1306800" cy="1179300"/>
          </a:xfrm>
          <a:prstGeom prst="curvedConnector3">
            <a:avLst>
              <a:gd fmla="val 49999" name="adj1"/>
            </a:avLst>
          </a:prstGeom>
          <a:noFill/>
          <a:ln cap="flat" cmpd="sng" w="19050">
            <a:solidFill>
              <a:schemeClr val="accent1"/>
            </a:solidFill>
            <a:prstDash val="solid"/>
            <a:miter lim="800000"/>
            <a:headEnd len="med" w="med" type="triangle"/>
            <a:tailEnd len="med" w="med" type="triangle"/>
          </a:ln>
        </p:spPr>
      </p:cxnSp>
      <p:cxnSp>
        <p:nvCxnSpPr>
          <p:cNvPr id="577" name="Google Shape;577;g213aa9d9a43_5_0"/>
          <p:cNvCxnSpPr>
            <a:stCxn id="567" idx="0"/>
            <a:endCxn id="570" idx="0"/>
          </p:cNvCxnSpPr>
          <p:nvPr/>
        </p:nvCxnSpPr>
        <p:spPr>
          <a:xfrm rot="5400000">
            <a:off x="4057419" y="2548572"/>
            <a:ext cx="384900" cy="2533200"/>
          </a:xfrm>
          <a:prstGeom prst="curvedConnector3">
            <a:avLst>
              <a:gd fmla="val -61867" name="adj1"/>
            </a:avLst>
          </a:prstGeom>
          <a:noFill/>
          <a:ln cap="flat" cmpd="sng" w="22225">
            <a:solidFill>
              <a:schemeClr val="accent1"/>
            </a:solidFill>
            <a:prstDash val="solid"/>
            <a:miter lim="800000"/>
            <a:headEnd len="med" w="med" type="triangle"/>
            <a:tailEnd len="med" w="med" type="triangle"/>
          </a:ln>
        </p:spPr>
      </p:cxnSp>
      <p:cxnSp>
        <p:nvCxnSpPr>
          <p:cNvPr id="578" name="Google Shape;578;g213aa9d9a43_5_0"/>
          <p:cNvCxnSpPr/>
          <p:nvPr/>
        </p:nvCxnSpPr>
        <p:spPr>
          <a:xfrm>
            <a:off x="2846823" y="2652382"/>
            <a:ext cx="2669700" cy="925800"/>
          </a:xfrm>
          <a:prstGeom prst="curvedConnector3">
            <a:avLst>
              <a:gd fmla="val 61571" name="adj1"/>
            </a:avLst>
          </a:prstGeom>
          <a:noFill/>
          <a:ln cap="flat" cmpd="sng" w="19050">
            <a:solidFill>
              <a:schemeClr val="accent1"/>
            </a:solidFill>
            <a:prstDash val="solid"/>
            <a:miter lim="800000"/>
            <a:headEnd len="med" w="med" type="triangle"/>
            <a:tailEnd len="med" w="med" type="triangle"/>
          </a:ln>
        </p:spPr>
      </p:cxnSp>
      <p:cxnSp>
        <p:nvCxnSpPr>
          <p:cNvPr id="579" name="Google Shape;579;g213aa9d9a43_5_0"/>
          <p:cNvCxnSpPr/>
          <p:nvPr/>
        </p:nvCxnSpPr>
        <p:spPr>
          <a:xfrm rot="5400000">
            <a:off x="2820046" y="2503606"/>
            <a:ext cx="1668900" cy="1293600"/>
          </a:xfrm>
          <a:prstGeom prst="curvedConnector3">
            <a:avLst>
              <a:gd fmla="val 50002" name="adj1"/>
            </a:avLst>
          </a:prstGeom>
          <a:noFill/>
          <a:ln cap="flat" cmpd="sng" w="19050">
            <a:solidFill>
              <a:schemeClr val="accent1"/>
            </a:solidFill>
            <a:prstDash val="solid"/>
            <a:miter lim="800000"/>
            <a:headEnd len="med" w="med" type="triangle"/>
            <a:tailEnd len="med" w="med" type="triangle"/>
          </a:ln>
        </p:spPr>
      </p:cxnSp>
      <p:sp>
        <p:nvSpPr>
          <p:cNvPr id="580" name="Google Shape;580;g213aa9d9a43_5_0"/>
          <p:cNvSpPr txBox="1"/>
          <p:nvPr/>
        </p:nvSpPr>
        <p:spPr>
          <a:xfrm>
            <a:off x="444842" y="5192754"/>
            <a:ext cx="3947345" cy="36933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Calibri"/>
                <a:ea typeface="Calibri"/>
                <a:cs typeface="Calibri"/>
                <a:sym typeface="Calibri"/>
              </a:rPr>
              <a:t>Compile to Institution Level links</a:t>
            </a:r>
            <a:endParaRPr b="0" i="0" sz="1400" u="none" cap="none" strike="noStrike">
              <a:solidFill>
                <a:srgbClr val="000000"/>
              </a:solidFill>
              <a:latin typeface="Arial"/>
              <a:ea typeface="Arial"/>
              <a:cs typeface="Arial"/>
              <a:sym typeface="Arial"/>
            </a:endParaRPr>
          </a:p>
        </p:txBody>
      </p:sp>
      <p:graphicFrame>
        <p:nvGraphicFramePr>
          <p:cNvPr id="581" name="Google Shape;581;g213aa9d9a43_5_0"/>
          <p:cNvGraphicFramePr/>
          <p:nvPr/>
        </p:nvGraphicFramePr>
        <p:xfrm>
          <a:off x="7690041" y="2239048"/>
          <a:ext cx="3000000" cy="3000000"/>
        </p:xfrm>
        <a:graphic>
          <a:graphicData uri="http://schemas.openxmlformats.org/drawingml/2006/table">
            <a:tbl>
              <a:tblPr bandRow="1" firstRow="1">
                <a:noFill/>
                <a:tableStyleId>{CE5FCD1A-D86F-4B5C-B837-4FA24066FBCA}</a:tableStyleId>
              </a:tblPr>
              <a:tblGrid>
                <a:gridCol w="1717575"/>
                <a:gridCol w="1717575"/>
              </a:tblGrid>
              <a:tr h="5379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Name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Number of links</a:t>
                      </a:r>
                      <a:endParaRPr sz="1400" u="none" cap="none" strike="noStrike"/>
                    </a:p>
                  </a:txBody>
                  <a:tcPr marT="45725" marB="45725" marR="91450" marL="91450"/>
                </a:tc>
              </a:tr>
              <a:tr h="5379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LSE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10</a:t>
                      </a:r>
                      <a:endParaRPr sz="1400" u="none" cap="none" strike="noStrike"/>
                    </a:p>
                  </a:txBody>
                  <a:tcPr marT="45725" marB="45725" marR="91450" marL="91450"/>
                </a:tc>
              </a:tr>
              <a:tr h="5379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UChicago</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5</a:t>
                      </a:r>
                      <a:endParaRPr sz="1400" u="none" cap="none" strike="noStrike"/>
                    </a:p>
                  </a:txBody>
                  <a:tcPr marT="45725" marB="45725" marR="91450" marL="91450"/>
                </a:tc>
              </a:tr>
              <a:tr h="53795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MIT</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5</a:t>
                      </a:r>
                      <a:endParaRPr sz="1400" u="none" cap="none" strike="noStrike"/>
                    </a:p>
                  </a:txBody>
                  <a:tcPr marT="45725" marB="45725" marR="91450" marL="91450"/>
                </a:tc>
              </a:tr>
            </a:tbl>
          </a:graphicData>
        </a:graphic>
      </p:graphicFrame>
      <p:sp>
        <p:nvSpPr>
          <p:cNvPr id="582" name="Google Shape;582;g213aa9d9a43_5_0"/>
          <p:cNvSpPr txBox="1"/>
          <p:nvPr/>
        </p:nvSpPr>
        <p:spPr>
          <a:xfrm>
            <a:off x="7833360" y="1836655"/>
            <a:ext cx="307794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1" lang="en-US" sz="1800" u="none" cap="none" strike="noStrike">
                <a:solidFill>
                  <a:schemeClr val="dk1"/>
                </a:solidFill>
                <a:latin typeface="Calibri"/>
                <a:ea typeface="Calibri"/>
                <a:cs typeface="Calibri"/>
                <a:sym typeface="Calibri"/>
              </a:rPr>
              <a:t>LSE (Whole Dataset)</a:t>
            </a:r>
            <a:endParaRPr b="0" i="0" sz="1400" u="none" cap="none" strike="noStrike">
              <a:solidFill>
                <a:srgbClr val="000000"/>
              </a:solidFill>
              <a:latin typeface="Arial"/>
              <a:ea typeface="Arial"/>
              <a:cs typeface="Arial"/>
              <a:sym typeface="Arial"/>
            </a:endParaRPr>
          </a:p>
        </p:txBody>
      </p:sp>
      <p:sp>
        <p:nvSpPr>
          <p:cNvPr id="583" name="Google Shape;583;g213aa9d9a43_5_0"/>
          <p:cNvSpPr txBox="1"/>
          <p:nvPr/>
        </p:nvSpPr>
        <p:spPr>
          <a:xfrm>
            <a:off x="10271220" y="4423949"/>
            <a:ext cx="12801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(example)</a:t>
            </a:r>
            <a:endParaRPr b="0" i="0" sz="1400" u="none" cap="none" strike="noStrike">
              <a:solidFill>
                <a:srgbClr val="000000"/>
              </a:solidFill>
              <a:latin typeface="Arial"/>
              <a:ea typeface="Arial"/>
              <a:cs typeface="Arial"/>
              <a:sym typeface="Arial"/>
            </a:endParaRPr>
          </a:p>
        </p:txBody>
      </p:sp>
      <p:sp>
        <p:nvSpPr>
          <p:cNvPr id="584" name="Google Shape;584;g213aa9d9a43_5_0"/>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8" name="Shape 588"/>
        <p:cNvGrpSpPr/>
        <p:nvPr/>
      </p:nvGrpSpPr>
      <p:grpSpPr>
        <a:xfrm>
          <a:off x="0" y="0"/>
          <a:ext cx="0" cy="0"/>
          <a:chOff x="0" y="0"/>
          <a:chExt cx="0" cy="0"/>
        </a:xfrm>
      </p:grpSpPr>
      <p:sp>
        <p:nvSpPr>
          <p:cNvPr id="589" name="Google Shape;589;g213aa9d9a43_5_25"/>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90" name="Google Shape;590;g213aa9d9a43_5_25"/>
          <p:cNvPicPr preferRelativeResize="0"/>
          <p:nvPr/>
        </p:nvPicPr>
        <p:blipFill rotWithShape="1">
          <a:blip r:embed="rId3">
            <a:alphaModFix/>
          </a:blip>
          <a:srcRect b="0" l="0" r="0" t="0"/>
          <a:stretch/>
        </p:blipFill>
        <p:spPr>
          <a:xfrm>
            <a:off x="-321425" y="-1367325"/>
            <a:ext cx="12667426" cy="8486626"/>
          </a:xfrm>
          <a:prstGeom prst="rect">
            <a:avLst/>
          </a:prstGeom>
          <a:noFill/>
          <a:ln>
            <a:noFill/>
          </a:ln>
        </p:spPr>
      </p:pic>
      <p:sp>
        <p:nvSpPr>
          <p:cNvPr id="591" name="Google Shape;591;g213aa9d9a43_5_25"/>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5" name="Shape 595"/>
        <p:cNvGrpSpPr/>
        <p:nvPr/>
      </p:nvGrpSpPr>
      <p:grpSpPr>
        <a:xfrm>
          <a:off x="0" y="0"/>
          <a:ext cx="0" cy="0"/>
          <a:chOff x="0" y="0"/>
          <a:chExt cx="0" cy="0"/>
        </a:xfrm>
      </p:grpSpPr>
      <p:sp>
        <p:nvSpPr>
          <p:cNvPr id="596" name="Google Shape;596;g213aa9d9a43_5_30"/>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Chart, bubble chart&#10;&#10;Description automatically generated" id="597" name="Google Shape;597;g213aa9d9a43_5_30"/>
          <p:cNvPicPr preferRelativeResize="0"/>
          <p:nvPr>
            <p:ph idx="1" type="body"/>
          </p:nvPr>
        </p:nvPicPr>
        <p:blipFill rotWithShape="1">
          <a:blip r:embed="rId3">
            <a:alphaModFix/>
          </a:blip>
          <a:srcRect b="24346" l="0" r="0" t="15823"/>
          <a:stretch/>
        </p:blipFill>
        <p:spPr>
          <a:xfrm>
            <a:off x="20" y="1282"/>
            <a:ext cx="12191980" cy="6856718"/>
          </a:xfrm>
          <a:prstGeom prst="rect">
            <a:avLst/>
          </a:prstGeom>
          <a:noFill/>
          <a:ln>
            <a:noFill/>
          </a:ln>
        </p:spPr>
      </p:pic>
      <p:sp>
        <p:nvSpPr>
          <p:cNvPr id="598" name="Google Shape;598;g213aa9d9a43_5_30"/>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411"/>
          </a:srgbClr>
        </a:solidFill>
      </p:bgPr>
    </p:bg>
    <p:spTree>
      <p:nvGrpSpPr>
        <p:cNvPr id="602" name="Shape 602"/>
        <p:cNvGrpSpPr/>
        <p:nvPr/>
      </p:nvGrpSpPr>
      <p:grpSpPr>
        <a:xfrm>
          <a:off x="0" y="0"/>
          <a:ext cx="0" cy="0"/>
          <a:chOff x="0" y="0"/>
          <a:chExt cx="0" cy="0"/>
        </a:xfrm>
      </p:grpSpPr>
      <p:sp>
        <p:nvSpPr>
          <p:cNvPr id="603" name="Google Shape;603;g213aa9d9a43_5_35"/>
          <p:cNvSpPr txBox="1"/>
          <p:nvPr/>
        </p:nvSpPr>
        <p:spPr>
          <a:xfrm>
            <a:off x="453874" y="624339"/>
            <a:ext cx="6215449"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EB Garamond SemiBold"/>
                <a:ea typeface="EB Garamond SemiBold"/>
                <a:cs typeface="EB Garamond SemiBold"/>
                <a:sym typeface="EB Garamond SemiBold"/>
              </a:rPr>
              <a:t>Centralities Analysis</a:t>
            </a:r>
            <a:endParaRPr b="0" i="0" sz="1100" u="none" cap="none" strike="noStrike">
              <a:solidFill>
                <a:schemeClr val="dk1"/>
              </a:solidFill>
              <a:latin typeface="EB Garamond SemiBold"/>
              <a:ea typeface="EB Garamond SemiBold"/>
              <a:cs typeface="EB Garamond SemiBold"/>
              <a:sym typeface="EB Garamond SemiBold"/>
            </a:endParaRPr>
          </a:p>
        </p:txBody>
      </p:sp>
      <p:pic>
        <p:nvPicPr>
          <p:cNvPr id="604" name="Google Shape;604;g213aa9d9a43_5_35"/>
          <p:cNvPicPr preferRelativeResize="0"/>
          <p:nvPr/>
        </p:nvPicPr>
        <p:blipFill rotWithShape="1">
          <a:blip r:embed="rId3">
            <a:alphaModFix/>
          </a:blip>
          <a:srcRect b="0" l="0" r="0" t="0"/>
          <a:stretch/>
        </p:blipFill>
        <p:spPr>
          <a:xfrm>
            <a:off x="626500" y="1266250"/>
            <a:ext cx="4675755" cy="3400575"/>
          </a:xfrm>
          <a:prstGeom prst="rect">
            <a:avLst/>
          </a:prstGeom>
          <a:noFill/>
          <a:ln>
            <a:noFill/>
          </a:ln>
        </p:spPr>
      </p:pic>
      <p:pic>
        <p:nvPicPr>
          <p:cNvPr id="605" name="Google Shape;605;g213aa9d9a43_5_35"/>
          <p:cNvPicPr preferRelativeResize="0"/>
          <p:nvPr/>
        </p:nvPicPr>
        <p:blipFill rotWithShape="1">
          <a:blip r:embed="rId4">
            <a:alphaModFix/>
          </a:blip>
          <a:srcRect b="0" l="0" r="0" t="0"/>
          <a:stretch/>
        </p:blipFill>
        <p:spPr>
          <a:xfrm>
            <a:off x="6669325" y="1197075"/>
            <a:ext cx="5027676" cy="3538949"/>
          </a:xfrm>
          <a:prstGeom prst="rect">
            <a:avLst/>
          </a:prstGeom>
          <a:noFill/>
          <a:ln>
            <a:noFill/>
          </a:ln>
        </p:spPr>
      </p:pic>
      <p:pic>
        <p:nvPicPr>
          <p:cNvPr id="606" name="Google Shape;606;g213aa9d9a43_5_35"/>
          <p:cNvPicPr preferRelativeResize="0"/>
          <p:nvPr/>
        </p:nvPicPr>
        <p:blipFill rotWithShape="1">
          <a:blip r:embed="rId5">
            <a:alphaModFix/>
          </a:blip>
          <a:srcRect b="0" l="0" r="0" t="0"/>
          <a:stretch/>
        </p:blipFill>
        <p:spPr>
          <a:xfrm>
            <a:off x="4102300" y="3367975"/>
            <a:ext cx="4400626" cy="3148800"/>
          </a:xfrm>
          <a:prstGeom prst="rect">
            <a:avLst/>
          </a:prstGeom>
          <a:noFill/>
          <a:ln>
            <a:noFill/>
          </a:ln>
        </p:spPr>
      </p:pic>
      <p:sp>
        <p:nvSpPr>
          <p:cNvPr id="607" name="Google Shape;607;g213aa9d9a43_5_35"/>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411"/>
          </a:srgbClr>
        </a:solidFill>
      </p:bgPr>
    </p:bg>
    <p:spTree>
      <p:nvGrpSpPr>
        <p:cNvPr id="611" name="Shape 611"/>
        <p:cNvGrpSpPr/>
        <p:nvPr/>
      </p:nvGrpSpPr>
      <p:grpSpPr>
        <a:xfrm>
          <a:off x="0" y="0"/>
          <a:ext cx="0" cy="0"/>
          <a:chOff x="0" y="0"/>
          <a:chExt cx="0" cy="0"/>
        </a:xfrm>
      </p:grpSpPr>
      <p:graphicFrame>
        <p:nvGraphicFramePr>
          <p:cNvPr id="612" name="Google Shape;612;g213aa9d9a43_5_47"/>
          <p:cNvGraphicFramePr/>
          <p:nvPr/>
        </p:nvGraphicFramePr>
        <p:xfrm>
          <a:off x="381072" y="2214013"/>
          <a:ext cx="3000000" cy="3000000"/>
        </p:xfrm>
        <a:graphic>
          <a:graphicData uri="http://schemas.openxmlformats.org/drawingml/2006/table">
            <a:tbl>
              <a:tblPr bandRow="1" firstRow="1">
                <a:noFill/>
                <a:tableStyleId>{CE5FCD1A-D86F-4B5C-B837-4FA24066FBCA}</a:tableStyleId>
              </a:tblPr>
              <a:tblGrid>
                <a:gridCol w="1449850"/>
                <a:gridCol w="1449850"/>
                <a:gridCol w="1449850"/>
              </a:tblGrid>
              <a:tr h="6468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Name</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Number of links</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Contribution</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To the score</a:t>
                      </a:r>
                      <a:endParaRPr sz="1400" u="none" cap="none" strike="noStrike"/>
                    </a:p>
                  </a:txBody>
                  <a:tcPr marT="45725" marB="45725" marR="91450" marL="91450"/>
                </a:tc>
              </a:tr>
              <a:tr h="6468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LSE</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(Rank 1)</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10</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0</a:t>
                      </a:r>
                      <a:endParaRPr sz="1400" u="none" cap="none" strike="noStrike"/>
                    </a:p>
                  </a:txBody>
                  <a:tcPr marT="45725" marB="45725" marR="91450" marL="91450"/>
                </a:tc>
              </a:tr>
              <a:tr h="6468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UChicago</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(Rank 9)</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(9-1) * 5</a:t>
                      </a:r>
                      <a:endParaRPr sz="1400" u="none" cap="none" strike="noStrike"/>
                    </a:p>
                  </a:txBody>
                  <a:tcPr marT="45725" marB="45725" marR="91450" marL="91450"/>
                </a:tc>
              </a:tr>
              <a:tr h="646800">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MIT</a:t>
                      </a:r>
                      <a:endParaRPr sz="1400" u="none" cap="none" strike="noStrike"/>
                    </a:p>
                    <a:p>
                      <a:pPr indent="0" lvl="0" marL="0" marR="0" rtl="0" algn="ctr">
                        <a:lnSpc>
                          <a:spcPct val="100000"/>
                        </a:lnSpc>
                        <a:spcBef>
                          <a:spcPts val="0"/>
                        </a:spcBef>
                        <a:spcAft>
                          <a:spcPts val="0"/>
                        </a:spcAft>
                        <a:buClr>
                          <a:srgbClr val="000000"/>
                        </a:buClr>
                        <a:buSzPts val="1800"/>
                        <a:buFont typeface="Arial"/>
                        <a:buNone/>
                      </a:pPr>
                      <a:r>
                        <a:rPr lang="en-US" sz="1800" u="none" cap="none" strike="noStrike"/>
                        <a:t>(Rank 8)</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5</a:t>
                      </a:r>
                      <a:endParaRPr sz="1400" u="none" cap="none" strike="noStrike"/>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lang="en-US" sz="1800" u="none" cap="none" strike="noStrike"/>
                        <a:t>(8-1) * 5</a:t>
                      </a:r>
                      <a:endParaRPr sz="1400" u="none" cap="none" strike="noStrike"/>
                    </a:p>
                  </a:txBody>
                  <a:tcPr marT="45725" marB="45725" marR="91450" marL="91450"/>
                </a:tc>
              </a:tr>
            </a:tbl>
          </a:graphicData>
        </a:graphic>
      </p:graphicFrame>
      <p:sp>
        <p:nvSpPr>
          <p:cNvPr id="613" name="Google Shape;613;g213aa9d9a43_5_47"/>
          <p:cNvSpPr txBox="1"/>
          <p:nvPr/>
        </p:nvSpPr>
        <p:spPr>
          <a:xfrm>
            <a:off x="885547" y="1727391"/>
            <a:ext cx="3077941"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1" lang="en-US" sz="1800" u="none" cap="none" strike="noStrike">
                <a:solidFill>
                  <a:schemeClr val="dk1"/>
                </a:solidFill>
                <a:latin typeface="Calibri"/>
                <a:ea typeface="Calibri"/>
                <a:cs typeface="Calibri"/>
                <a:sym typeface="Calibri"/>
              </a:rPr>
              <a:t>LSE (Whole Dataset)</a:t>
            </a:r>
            <a:endParaRPr b="0" i="0" sz="1400" u="none" cap="none" strike="noStrike">
              <a:solidFill>
                <a:srgbClr val="000000"/>
              </a:solidFill>
              <a:latin typeface="Arial"/>
              <a:ea typeface="Arial"/>
              <a:cs typeface="Arial"/>
              <a:sym typeface="Arial"/>
            </a:endParaRPr>
          </a:p>
        </p:txBody>
      </p:sp>
      <p:sp>
        <p:nvSpPr>
          <p:cNvPr id="614" name="Google Shape;614;g213aa9d9a43_5_47"/>
          <p:cNvSpPr txBox="1"/>
          <p:nvPr/>
        </p:nvSpPr>
        <p:spPr>
          <a:xfrm>
            <a:off x="3813024" y="4795412"/>
            <a:ext cx="128016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chemeClr val="dk1"/>
                </a:solidFill>
                <a:latin typeface="Calibri"/>
                <a:ea typeface="Calibri"/>
                <a:cs typeface="Calibri"/>
                <a:sym typeface="Calibri"/>
              </a:rPr>
              <a:t>(example)</a:t>
            </a:r>
            <a:endParaRPr b="0" i="0" sz="1400" u="none" cap="none" strike="noStrike">
              <a:solidFill>
                <a:srgbClr val="000000"/>
              </a:solidFill>
              <a:latin typeface="Arial"/>
              <a:ea typeface="Arial"/>
              <a:cs typeface="Arial"/>
              <a:sym typeface="Arial"/>
            </a:endParaRPr>
          </a:p>
        </p:txBody>
      </p:sp>
      <p:pic>
        <p:nvPicPr>
          <p:cNvPr id="615" name="Google Shape;615;g213aa9d9a43_5_47"/>
          <p:cNvPicPr preferRelativeResize="0"/>
          <p:nvPr/>
        </p:nvPicPr>
        <p:blipFill rotWithShape="1">
          <a:blip r:embed="rId3">
            <a:alphaModFix/>
          </a:blip>
          <a:srcRect b="0" l="0" r="0" t="0"/>
          <a:stretch/>
        </p:blipFill>
        <p:spPr>
          <a:xfrm>
            <a:off x="5911731" y="546100"/>
            <a:ext cx="6206019" cy="5067300"/>
          </a:xfrm>
          <a:prstGeom prst="rect">
            <a:avLst/>
          </a:prstGeom>
          <a:noFill/>
          <a:ln>
            <a:noFill/>
          </a:ln>
        </p:spPr>
      </p:pic>
      <p:sp>
        <p:nvSpPr>
          <p:cNvPr id="616" name="Google Shape;616;g213aa9d9a43_5_47"/>
          <p:cNvSpPr txBox="1"/>
          <p:nvPr/>
        </p:nvSpPr>
        <p:spPr>
          <a:xfrm>
            <a:off x="381072" y="5103189"/>
            <a:ext cx="5530659"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Cross-rank score = (0 + (9-1) * 5 +(8-1) * 5) / 20 = 3.75</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sp>
        <p:nvSpPr>
          <p:cNvPr id="617" name="Google Shape;617;g213aa9d9a43_5_47"/>
          <p:cNvSpPr txBox="1"/>
          <p:nvPr/>
        </p:nvSpPr>
        <p:spPr>
          <a:xfrm>
            <a:off x="444842" y="552504"/>
            <a:ext cx="62154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EB Garamond SemiBold"/>
                <a:ea typeface="EB Garamond SemiBold"/>
                <a:cs typeface="EB Garamond SemiBold"/>
                <a:sym typeface="EB Garamond SemiBold"/>
              </a:rPr>
              <a:t>Quantifying Collaboration links </a:t>
            </a:r>
            <a:endParaRPr b="0" i="0" sz="1400" u="none" cap="none" strike="noStrike">
              <a:solidFill>
                <a:srgbClr val="000000"/>
              </a:solidFill>
              <a:latin typeface="EB Garamond SemiBold"/>
              <a:ea typeface="EB Garamond SemiBold"/>
              <a:cs typeface="EB Garamond SemiBold"/>
              <a:sym typeface="EB Garamond SemiBol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EB Garamond Medium"/>
                <a:ea typeface="EB Garamond Medium"/>
                <a:cs typeface="EB Garamond Medium"/>
                <a:sym typeface="EB Garamond Medium"/>
              </a:rPr>
              <a:t>(1) Institution level analysis</a:t>
            </a:r>
            <a:endParaRPr b="0" i="0" sz="1050" u="none" cap="none" strike="noStrike">
              <a:solidFill>
                <a:schemeClr val="dk1"/>
              </a:solidFill>
              <a:latin typeface="EB Garamond Medium"/>
              <a:ea typeface="EB Garamond Medium"/>
              <a:cs typeface="EB Garamond Medium"/>
              <a:sym typeface="EB Garamond Medium"/>
            </a:endParaRPr>
          </a:p>
        </p:txBody>
      </p:sp>
      <p:sp>
        <p:nvSpPr>
          <p:cNvPr id="618" name="Google Shape;618;g213aa9d9a43_5_47"/>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
          <p:cNvSpPr/>
          <p:nvPr/>
        </p:nvSpPr>
        <p:spPr>
          <a:xfrm>
            <a:off x="-38743"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5" name="Google Shape;285;p2"/>
          <p:cNvSpPr/>
          <p:nvPr/>
        </p:nvSpPr>
        <p:spPr>
          <a:xfrm>
            <a:off x="0"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p2"/>
          <p:cNvSpPr/>
          <p:nvPr/>
        </p:nvSpPr>
        <p:spPr>
          <a:xfrm>
            <a:off x="6416298" y="4703736"/>
            <a:ext cx="5765370" cy="2154264"/>
          </a:xfrm>
          <a:custGeom>
            <a:rect b="b" l="l" r="r" t="t"/>
            <a:pathLst>
              <a:path extrusionOk="0" h="2154264" w="5765370">
                <a:moveTo>
                  <a:pt x="5765370" y="2154264"/>
                </a:moveTo>
                <a:lnTo>
                  <a:pt x="4602997" y="0"/>
                </a:lnTo>
                <a:lnTo>
                  <a:pt x="3347634" y="728420"/>
                </a:lnTo>
                <a:lnTo>
                  <a:pt x="0" y="2138766"/>
                </a:lnTo>
                <a:lnTo>
                  <a:pt x="5765370" y="2154264"/>
                </a:lnTo>
                <a:close/>
              </a:path>
            </a:pathLst>
          </a:cu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 name="Google Shape;287;p2"/>
          <p:cNvSpPr txBox="1"/>
          <p:nvPr/>
        </p:nvSpPr>
        <p:spPr>
          <a:xfrm>
            <a:off x="1044375" y="596300"/>
            <a:ext cx="4263000" cy="6465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EB Garamond"/>
                <a:ea typeface="EB Garamond"/>
                <a:cs typeface="EB Garamond"/>
                <a:sym typeface="EB Garamond"/>
              </a:rPr>
              <a:t>Table of Contents</a:t>
            </a:r>
            <a:endParaRPr b="1" i="0" sz="2200" u="none" cap="none" strike="noStrike">
              <a:solidFill>
                <a:srgbClr val="000000"/>
              </a:solidFill>
              <a:latin typeface="EB Garamond"/>
              <a:ea typeface="EB Garamond"/>
              <a:cs typeface="EB Garamond"/>
              <a:sym typeface="EB Garamond"/>
            </a:endParaRPr>
          </a:p>
        </p:txBody>
      </p:sp>
      <p:sp>
        <p:nvSpPr>
          <p:cNvPr id="288" name="Google Shape;288;p2"/>
          <p:cNvSpPr txBox="1"/>
          <p:nvPr/>
        </p:nvSpPr>
        <p:spPr>
          <a:xfrm>
            <a:off x="1071550" y="1750300"/>
            <a:ext cx="7297200" cy="3555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C0C0C"/>
                </a:solidFill>
                <a:latin typeface="EB Garamond Medium"/>
                <a:ea typeface="EB Garamond Medium"/>
                <a:cs typeface="EB Garamond Medium"/>
                <a:sym typeface="EB Garamond Medium"/>
              </a:rPr>
              <a:t> 1.    Topic Overview </a:t>
            </a:r>
            <a:endParaRPr b="0" i="0" sz="1900" u="none" cap="none" strike="noStrike">
              <a:solidFill>
                <a:srgbClr val="000000"/>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C0C0C"/>
                </a:solidFill>
                <a:latin typeface="EB Garamond Medium"/>
                <a:ea typeface="EB Garamond Medium"/>
                <a:cs typeface="EB Garamond Medium"/>
                <a:sym typeface="EB Garamond Medium"/>
              </a:rPr>
              <a:t> 2. </a:t>
            </a:r>
            <a:r>
              <a:rPr b="0" i="0" lang="en-US" sz="1900" u="none" cap="none" strike="noStrike">
                <a:solidFill>
                  <a:srgbClr val="000000"/>
                </a:solidFill>
                <a:latin typeface="EB Garamond Medium"/>
                <a:ea typeface="EB Garamond Medium"/>
                <a:cs typeface="EB Garamond Medium"/>
                <a:sym typeface="EB Garamond Medium"/>
              </a:rPr>
              <a:t>   </a:t>
            </a:r>
            <a:r>
              <a:rPr b="0" i="0" lang="en-US" sz="2500" u="none" cap="none" strike="noStrike">
                <a:solidFill>
                  <a:srgbClr val="0C0C0C"/>
                </a:solidFill>
                <a:latin typeface="EB Garamond Medium"/>
                <a:ea typeface="EB Garamond Medium"/>
                <a:cs typeface="EB Garamond Medium"/>
                <a:sym typeface="EB Garamond Medium"/>
              </a:rPr>
              <a:t> Research Questions and Social Science Relevance</a:t>
            </a:r>
            <a:endParaRPr b="0" i="0" sz="1900" u="none" cap="none" strike="noStrike">
              <a:solidFill>
                <a:srgbClr val="000000"/>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C0C0C"/>
                </a:solidFill>
                <a:latin typeface="EB Garamond Medium"/>
                <a:ea typeface="EB Garamond Medium"/>
                <a:cs typeface="EB Garamond Medium"/>
                <a:sym typeface="EB Garamond Medium"/>
              </a:rPr>
              <a:t> 3.    Data Sources and Descriptions</a:t>
            </a:r>
            <a:endParaRPr b="0" i="0" sz="2500" u="none" cap="none" strike="noStrike">
              <a:solidFill>
                <a:srgbClr val="0C0C0C"/>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C0C0C"/>
                </a:solidFill>
                <a:latin typeface="EB Garamond Medium"/>
                <a:ea typeface="EB Garamond Medium"/>
                <a:cs typeface="EB Garamond Medium"/>
                <a:sym typeface="EB Garamond Medium"/>
              </a:rPr>
              <a:t> 4.    Data Collection</a:t>
            </a:r>
            <a:endParaRPr b="0" i="0" sz="2500" u="none" cap="none" strike="noStrike">
              <a:solidFill>
                <a:srgbClr val="0C0C0C"/>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C0C0C"/>
                </a:solidFill>
                <a:latin typeface="EB Garamond Medium"/>
                <a:ea typeface="EB Garamond Medium"/>
                <a:cs typeface="EB Garamond Medium"/>
                <a:sym typeface="EB Garamond Medium"/>
              </a:rPr>
              <a:t> 5.    Data Cleaning and Wrangling</a:t>
            </a:r>
            <a:endParaRPr b="0" i="0" sz="2500" u="none" cap="none" strike="noStrike">
              <a:solidFill>
                <a:srgbClr val="0C0C0C"/>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C0C0C"/>
                </a:solidFill>
                <a:latin typeface="EB Garamond Medium"/>
                <a:ea typeface="EB Garamond Medium"/>
                <a:cs typeface="EB Garamond Medium"/>
                <a:sym typeface="EB Garamond Medium"/>
              </a:rPr>
              <a:t> 6.    Collaboration Network Analysis</a:t>
            </a:r>
            <a:endParaRPr b="0" i="0" sz="2500" u="none" cap="none" strike="noStrike">
              <a:solidFill>
                <a:srgbClr val="0C0C0C"/>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C0C0C"/>
                </a:solidFill>
                <a:latin typeface="EB Garamond Medium"/>
                <a:ea typeface="EB Garamond Medium"/>
                <a:cs typeface="EB Garamond Medium"/>
                <a:sym typeface="EB Garamond Medium"/>
              </a:rPr>
              <a:t> 7.    Topic Modeling Analysis</a:t>
            </a:r>
            <a:endParaRPr b="0" i="0" sz="2500" u="none" cap="none" strike="noStrike">
              <a:solidFill>
                <a:srgbClr val="0C0C0C"/>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500"/>
              <a:buFont typeface="Arial"/>
              <a:buNone/>
            </a:pPr>
            <a:r>
              <a:rPr lang="en-US" sz="2500">
                <a:solidFill>
                  <a:srgbClr val="0C0C0C"/>
                </a:solidFill>
                <a:latin typeface="EB Garamond Medium"/>
                <a:ea typeface="EB Garamond Medium"/>
                <a:cs typeface="EB Garamond Medium"/>
                <a:sym typeface="EB Garamond Medium"/>
              </a:rPr>
              <a:t> 8.    Combining SNA and TM</a:t>
            </a:r>
            <a:endParaRPr sz="2500">
              <a:solidFill>
                <a:srgbClr val="0C0C0C"/>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2500"/>
              <a:buFont typeface="Arial"/>
              <a:buNone/>
            </a:pPr>
            <a:r>
              <a:rPr b="0" i="0" lang="en-US" sz="2500" u="none" cap="none" strike="noStrike">
                <a:solidFill>
                  <a:srgbClr val="0C0C0C"/>
                </a:solidFill>
                <a:latin typeface="EB Garamond Medium"/>
                <a:ea typeface="EB Garamond Medium"/>
                <a:cs typeface="EB Garamond Medium"/>
                <a:sym typeface="EB Garamond Medium"/>
              </a:rPr>
              <a:t> </a:t>
            </a:r>
            <a:r>
              <a:rPr lang="en-US" sz="2500">
                <a:solidFill>
                  <a:srgbClr val="0C0C0C"/>
                </a:solidFill>
                <a:latin typeface="EB Garamond Medium"/>
                <a:ea typeface="EB Garamond Medium"/>
                <a:cs typeface="EB Garamond Medium"/>
                <a:sym typeface="EB Garamond Medium"/>
              </a:rPr>
              <a:t>9</a:t>
            </a:r>
            <a:r>
              <a:rPr b="0" i="0" lang="en-US" sz="2500" u="none" cap="none" strike="noStrike">
                <a:solidFill>
                  <a:srgbClr val="0C0C0C"/>
                </a:solidFill>
                <a:latin typeface="EB Garamond Medium"/>
                <a:ea typeface="EB Garamond Medium"/>
                <a:cs typeface="EB Garamond Medium"/>
                <a:sym typeface="EB Garamond Medium"/>
              </a:rPr>
              <a:t>.    Take-home Points</a:t>
            </a:r>
            <a:endParaRPr b="0" i="0" sz="2500" u="none" cap="none" strike="noStrike">
              <a:solidFill>
                <a:srgbClr val="0C0C0C"/>
              </a:solidFill>
              <a:latin typeface="EB Garamond Medium"/>
              <a:ea typeface="EB Garamond Medium"/>
              <a:cs typeface="EB Garamond Medium"/>
              <a:sym typeface="EB Garamond Medium"/>
            </a:endParaRPr>
          </a:p>
        </p:txBody>
      </p:sp>
      <p:sp>
        <p:nvSpPr>
          <p:cNvPr id="289" name="Google Shape;289;p2"/>
          <p:cNvSpPr/>
          <p:nvPr/>
        </p:nvSpPr>
        <p:spPr>
          <a:xfrm>
            <a:off x="9182961" y="3898924"/>
            <a:ext cx="3009039" cy="2959076"/>
          </a:xfrm>
          <a:custGeom>
            <a:rect b="b" l="l" r="r" t="t"/>
            <a:pathLst>
              <a:path extrusionOk="0" h="2229947" w="2267599">
                <a:moveTo>
                  <a:pt x="90969" y="1871736"/>
                </a:moveTo>
                <a:lnTo>
                  <a:pt x="480792" y="1663095"/>
                </a:lnTo>
                <a:lnTo>
                  <a:pt x="967906" y="1876926"/>
                </a:lnTo>
                <a:lnTo>
                  <a:pt x="1176453" y="1876926"/>
                </a:lnTo>
                <a:lnTo>
                  <a:pt x="839569" y="1684421"/>
                </a:lnTo>
                <a:cubicBezTo>
                  <a:pt x="837807" y="1568540"/>
                  <a:pt x="836046" y="1452660"/>
                  <a:pt x="834284" y="1336779"/>
                </a:cubicBezTo>
                <a:lnTo>
                  <a:pt x="0" y="1304601"/>
                </a:lnTo>
                <a:lnTo>
                  <a:pt x="326221" y="1026695"/>
                </a:lnTo>
                <a:lnTo>
                  <a:pt x="1144369" y="1010653"/>
                </a:lnTo>
                <a:lnTo>
                  <a:pt x="1337063" y="1267326"/>
                </a:lnTo>
                <a:lnTo>
                  <a:pt x="1235337" y="1256663"/>
                </a:lnTo>
                <a:lnTo>
                  <a:pt x="1112568" y="1096148"/>
                </a:lnTo>
                <a:lnTo>
                  <a:pt x="837821" y="1679137"/>
                </a:lnTo>
                <a:lnTo>
                  <a:pt x="1176454" y="1869464"/>
                </a:lnTo>
                <a:cubicBezTo>
                  <a:pt x="1174692" y="1762516"/>
                  <a:pt x="1162173" y="1679074"/>
                  <a:pt x="1160411" y="1572126"/>
                </a:cubicBezTo>
                <a:lnTo>
                  <a:pt x="1080389" y="1572220"/>
                </a:lnTo>
                <a:lnTo>
                  <a:pt x="1352633" y="1325738"/>
                </a:lnTo>
                <a:lnTo>
                  <a:pt x="1694989" y="1599020"/>
                </a:lnTo>
                <a:lnTo>
                  <a:pt x="1818137" y="1572126"/>
                </a:lnTo>
                <a:lnTo>
                  <a:pt x="1834179" y="2229947"/>
                </a:lnTo>
                <a:lnTo>
                  <a:pt x="2197297" y="2224851"/>
                </a:lnTo>
                <a:lnTo>
                  <a:pt x="2267599" y="1951947"/>
                </a:lnTo>
                <a:lnTo>
                  <a:pt x="2010642" y="1968084"/>
                </a:lnTo>
                <a:lnTo>
                  <a:pt x="1994600" y="1422275"/>
                </a:lnTo>
                <a:lnTo>
                  <a:pt x="2085380" y="1406609"/>
                </a:lnTo>
                <a:lnTo>
                  <a:pt x="1764821" y="732747"/>
                </a:lnTo>
                <a:lnTo>
                  <a:pt x="1385000" y="721895"/>
                </a:lnTo>
                <a:lnTo>
                  <a:pt x="1352916" y="786063"/>
                </a:lnTo>
                <a:cubicBezTo>
                  <a:pt x="1354741" y="572168"/>
                  <a:pt x="1351187" y="358274"/>
                  <a:pt x="1353012" y="144379"/>
                </a:cubicBezTo>
                <a:lnTo>
                  <a:pt x="1128327" y="0"/>
                </a:lnTo>
                <a:lnTo>
                  <a:pt x="1058874" y="5379"/>
                </a:lnTo>
                <a:lnTo>
                  <a:pt x="935821" y="144379"/>
                </a:lnTo>
                <a:lnTo>
                  <a:pt x="930631" y="582800"/>
                </a:lnTo>
                <a:lnTo>
                  <a:pt x="1208537" y="572420"/>
                </a:lnTo>
                <a:lnTo>
                  <a:pt x="1192495" y="144379"/>
                </a:lnTo>
                <a:lnTo>
                  <a:pt x="1080200" y="6416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0" name="Google Shape;290;p2"/>
          <p:cNvSpPr/>
          <p:nvPr/>
        </p:nvSpPr>
        <p:spPr>
          <a:xfrm>
            <a:off x="9284380" y="5296486"/>
            <a:ext cx="1294525" cy="316523"/>
          </a:xfrm>
          <a:custGeom>
            <a:rect b="b" l="l" r="r" t="t"/>
            <a:pathLst>
              <a:path extrusionOk="0" h="316523" w="1294525">
                <a:moveTo>
                  <a:pt x="0" y="296650"/>
                </a:moveTo>
                <a:lnTo>
                  <a:pt x="1013171" y="316523"/>
                </a:lnTo>
                <a:lnTo>
                  <a:pt x="1294525" y="0"/>
                </a:lnTo>
                <a:lnTo>
                  <a:pt x="330888" y="7034"/>
                </a:lnTo>
                <a:lnTo>
                  <a:pt x="0" y="29665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1" name="Google Shape;291;p2"/>
          <p:cNvSpPr/>
          <p:nvPr/>
        </p:nvSpPr>
        <p:spPr>
          <a:xfrm>
            <a:off x="9200225" y="5655076"/>
            <a:ext cx="1056443" cy="133165"/>
          </a:xfrm>
          <a:custGeom>
            <a:rect b="b" l="l" r="r" t="t"/>
            <a:pathLst>
              <a:path extrusionOk="0" h="133165" w="1056443">
                <a:moveTo>
                  <a:pt x="2959" y="0"/>
                </a:moveTo>
                <a:lnTo>
                  <a:pt x="1056443" y="53266"/>
                </a:lnTo>
                <a:lnTo>
                  <a:pt x="1053484" y="133165"/>
                </a:lnTo>
                <a:lnTo>
                  <a:pt x="0" y="56225"/>
                </a:lnTo>
                <a:lnTo>
                  <a:pt x="2959"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p2"/>
          <p:cNvSpPr/>
          <p:nvPr/>
        </p:nvSpPr>
        <p:spPr>
          <a:xfrm>
            <a:off x="10582271" y="5671291"/>
            <a:ext cx="183622" cy="381384"/>
          </a:xfrm>
          <a:custGeom>
            <a:rect b="b" l="l" r="r" t="t"/>
            <a:pathLst>
              <a:path extrusionOk="0" h="381384" w="183622">
                <a:moveTo>
                  <a:pt x="75" y="1994"/>
                </a:moveTo>
                <a:lnTo>
                  <a:pt x="180576" y="0"/>
                </a:lnTo>
                <a:cubicBezTo>
                  <a:pt x="181591" y="57397"/>
                  <a:pt x="182607" y="114795"/>
                  <a:pt x="183622" y="172192"/>
                </a:cubicBezTo>
                <a:lnTo>
                  <a:pt x="33447" y="312356"/>
                </a:lnTo>
                <a:lnTo>
                  <a:pt x="140238" y="322367"/>
                </a:lnTo>
                <a:lnTo>
                  <a:pt x="146151" y="375180"/>
                </a:lnTo>
                <a:lnTo>
                  <a:pt x="9616" y="381384"/>
                </a:lnTo>
                <a:cubicBezTo>
                  <a:pt x="10729" y="252345"/>
                  <a:pt x="-1038" y="131033"/>
                  <a:pt x="75" y="1994"/>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3" name="Google Shape;293;p2"/>
          <p:cNvSpPr/>
          <p:nvPr/>
        </p:nvSpPr>
        <p:spPr>
          <a:xfrm>
            <a:off x="11021085" y="5598059"/>
            <a:ext cx="666939" cy="380246"/>
          </a:xfrm>
          <a:custGeom>
            <a:rect b="b" l="l" r="r" t="t"/>
            <a:pathLst>
              <a:path extrusionOk="0" h="380246" w="666939">
                <a:moveTo>
                  <a:pt x="0" y="39232"/>
                </a:moveTo>
                <a:lnTo>
                  <a:pt x="238408" y="0"/>
                </a:lnTo>
                <a:lnTo>
                  <a:pt x="666939" y="316872"/>
                </a:lnTo>
                <a:lnTo>
                  <a:pt x="425513" y="380246"/>
                </a:lnTo>
                <a:lnTo>
                  <a:pt x="0" y="39232"/>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4" name="Google Shape;294;p2"/>
          <p:cNvSpPr/>
          <p:nvPr/>
        </p:nvSpPr>
        <p:spPr>
          <a:xfrm>
            <a:off x="10896818" y="5976350"/>
            <a:ext cx="162444" cy="277727"/>
          </a:xfrm>
          <a:custGeom>
            <a:rect b="b" l="l" r="r" t="t"/>
            <a:pathLst>
              <a:path extrusionOk="0" h="277727" w="162444">
                <a:moveTo>
                  <a:pt x="0" y="0"/>
                </a:moveTo>
                <a:lnTo>
                  <a:pt x="10481" y="277727"/>
                </a:lnTo>
                <a:lnTo>
                  <a:pt x="162444" y="275107"/>
                </a:lnTo>
                <a:cubicBezTo>
                  <a:pt x="160697" y="179911"/>
                  <a:pt x="153711" y="95196"/>
                  <a:pt x="151964" y="0"/>
                </a:cubicBezTo>
                <a:lnTo>
                  <a:pt x="0" y="0"/>
                </a:lnTo>
                <a:close/>
              </a:path>
            </a:pathLst>
          </a:custGeom>
          <a:gradFill>
            <a:gsLst>
              <a:gs pos="0">
                <a:srgbClr val="FFDE7E"/>
              </a:gs>
              <a:gs pos="50000">
                <a:srgbClr val="FFE9B1"/>
              </a:gs>
              <a:gs pos="100000">
                <a:srgbClr val="FFF2D9"/>
              </a:gs>
            </a:gsLst>
            <a:path path="circle">
              <a:fillToRect b="50%" l="50%" r="50%" t="50%"/>
            </a:path>
            <a:tileRect/>
          </a:gra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5" name="Google Shape;295;p2"/>
          <p:cNvSpPr/>
          <p:nvPr/>
        </p:nvSpPr>
        <p:spPr>
          <a:xfrm>
            <a:off x="11144615" y="4909804"/>
            <a:ext cx="745498" cy="844509"/>
          </a:xfrm>
          <a:custGeom>
            <a:rect b="b" l="l" r="r" t="t"/>
            <a:pathLst>
              <a:path extrusionOk="0" h="844509" w="745498">
                <a:moveTo>
                  <a:pt x="0" y="0"/>
                </a:moveTo>
                <a:lnTo>
                  <a:pt x="358189" y="11648"/>
                </a:lnTo>
                <a:lnTo>
                  <a:pt x="745498" y="821213"/>
                </a:lnTo>
                <a:lnTo>
                  <a:pt x="387310" y="844509"/>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6" name="Google Shape;296;p2"/>
          <p:cNvSpPr/>
          <p:nvPr/>
        </p:nvSpPr>
        <p:spPr>
          <a:xfrm>
            <a:off x="11741824" y="6525846"/>
            <a:ext cx="395469" cy="299473"/>
          </a:xfrm>
          <a:custGeom>
            <a:rect b="b" l="l" r="r" t="t"/>
            <a:pathLst>
              <a:path extrusionOk="0" h="299473" w="395469">
                <a:moveTo>
                  <a:pt x="103460" y="22026"/>
                </a:moveTo>
                <a:lnTo>
                  <a:pt x="395469" y="0"/>
                </a:lnTo>
                <a:lnTo>
                  <a:pt x="318736" y="287749"/>
                </a:lnTo>
                <a:lnTo>
                  <a:pt x="0" y="299473"/>
                </a:lnTo>
                <a:lnTo>
                  <a:pt x="103460" y="22026"/>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7" name="Google Shape;297;p2"/>
          <p:cNvSpPr/>
          <p:nvPr/>
        </p:nvSpPr>
        <p:spPr>
          <a:xfrm>
            <a:off x="11131991" y="5402179"/>
            <a:ext cx="141597" cy="220579"/>
          </a:xfrm>
          <a:custGeom>
            <a:rect b="b" l="l" r="r" t="t"/>
            <a:pathLst>
              <a:path extrusionOk="0" h="278117" w="137588">
                <a:moveTo>
                  <a:pt x="0" y="0"/>
                </a:moveTo>
                <a:lnTo>
                  <a:pt x="125556" y="1391"/>
                </a:lnTo>
                <a:lnTo>
                  <a:pt x="137588" y="250043"/>
                </a:lnTo>
                <a:lnTo>
                  <a:pt x="1230" y="278117"/>
                </a:lnTo>
                <a:lnTo>
                  <a:pt x="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8" name="Google Shape;298;p2"/>
          <p:cNvSpPr/>
          <p:nvPr/>
        </p:nvSpPr>
        <p:spPr>
          <a:xfrm>
            <a:off x="10413242" y="4742597"/>
            <a:ext cx="371901" cy="586854"/>
          </a:xfrm>
          <a:custGeom>
            <a:rect b="b" l="l" r="r" t="t"/>
            <a:pathLst>
              <a:path extrusionOk="0" h="661917" w="371901">
                <a:moveTo>
                  <a:pt x="0" y="569794"/>
                </a:moveTo>
                <a:cubicBezTo>
                  <a:pt x="1137" y="382137"/>
                  <a:pt x="2275" y="194481"/>
                  <a:pt x="3412" y="6824"/>
                </a:cubicBezTo>
                <a:lnTo>
                  <a:pt x="361665" y="0"/>
                </a:lnTo>
                <a:lnTo>
                  <a:pt x="371901" y="661917"/>
                </a:lnTo>
                <a:lnTo>
                  <a:pt x="293427" y="573206"/>
                </a:lnTo>
                <a:lnTo>
                  <a:pt x="283191" y="170597"/>
                </a:lnTo>
                <a:lnTo>
                  <a:pt x="75062" y="17400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9" name="Google Shape;299;p2"/>
          <p:cNvSpPr/>
          <p:nvPr/>
        </p:nvSpPr>
        <p:spPr>
          <a:xfrm>
            <a:off x="10630015" y="3961527"/>
            <a:ext cx="295624" cy="115282"/>
          </a:xfrm>
          <a:custGeom>
            <a:rect b="b" l="l" r="r" t="t"/>
            <a:pathLst>
              <a:path extrusionOk="0" h="115282" w="295624">
                <a:moveTo>
                  <a:pt x="0" y="45"/>
                </a:moveTo>
                <a:lnTo>
                  <a:pt x="109600" y="0"/>
                </a:lnTo>
                <a:lnTo>
                  <a:pt x="295624" y="115282"/>
                </a:lnTo>
                <a:lnTo>
                  <a:pt x="175455" y="102492"/>
                </a:lnTo>
                <a:lnTo>
                  <a:pt x="0" y="45"/>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0" name="Google Shape;300;p2"/>
          <p:cNvSpPr/>
          <p:nvPr/>
        </p:nvSpPr>
        <p:spPr>
          <a:xfrm>
            <a:off x="10791576" y="4706206"/>
            <a:ext cx="151468" cy="83875"/>
          </a:xfrm>
          <a:custGeom>
            <a:rect b="b" l="l" r="r" t="t"/>
            <a:pathLst>
              <a:path extrusionOk="0" h="83875" w="151468">
                <a:moveTo>
                  <a:pt x="0" y="0"/>
                </a:moveTo>
                <a:lnTo>
                  <a:pt x="151468" y="23518"/>
                </a:lnTo>
                <a:lnTo>
                  <a:pt x="148450" y="8387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1" name="Google Shape;301;p2"/>
          <p:cNvSpPr/>
          <p:nvPr/>
        </p:nvSpPr>
        <p:spPr>
          <a:xfrm>
            <a:off x="8480110" y="6358071"/>
            <a:ext cx="1586836" cy="504202"/>
          </a:xfrm>
          <a:custGeom>
            <a:rect b="b" l="l" r="r" t="t"/>
            <a:pathLst>
              <a:path extrusionOk="0" h="504202" w="1586836">
                <a:moveTo>
                  <a:pt x="484428" y="0"/>
                </a:moveTo>
                <a:lnTo>
                  <a:pt x="1074088" y="42729"/>
                </a:lnTo>
                <a:lnTo>
                  <a:pt x="1586836" y="350378"/>
                </a:lnTo>
                <a:lnTo>
                  <a:pt x="1450103" y="350378"/>
                </a:lnTo>
                <a:cubicBezTo>
                  <a:pt x="1451351" y="401653"/>
                  <a:pt x="1452598" y="452927"/>
                  <a:pt x="1453846" y="504202"/>
                </a:cubicBezTo>
                <a:lnTo>
                  <a:pt x="604069" y="495656"/>
                </a:lnTo>
                <a:lnTo>
                  <a:pt x="595524" y="264920"/>
                </a:lnTo>
                <a:lnTo>
                  <a:pt x="997176" y="111095"/>
                </a:lnTo>
                <a:lnTo>
                  <a:pt x="322058" y="68366"/>
                </a:lnTo>
                <a:lnTo>
                  <a:pt x="0" y="170510"/>
                </a:lnTo>
                <a:lnTo>
                  <a:pt x="621161" y="256374"/>
                </a:lnTo>
                <a:lnTo>
                  <a:pt x="621161" y="256374"/>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2" name="Google Shape;302;p2"/>
          <p:cNvSpPr/>
          <p:nvPr/>
        </p:nvSpPr>
        <p:spPr>
          <a:xfrm>
            <a:off x="8487833" y="6574367"/>
            <a:ext cx="563034" cy="266700"/>
          </a:xfrm>
          <a:custGeom>
            <a:rect b="b" l="l" r="r" t="t"/>
            <a:pathLst>
              <a:path extrusionOk="0" h="266700" w="563034">
                <a:moveTo>
                  <a:pt x="4234" y="0"/>
                </a:moveTo>
                <a:lnTo>
                  <a:pt x="550334" y="71966"/>
                </a:lnTo>
                <a:lnTo>
                  <a:pt x="563034" y="266700"/>
                </a:lnTo>
                <a:lnTo>
                  <a:pt x="0" y="182033"/>
                </a:lnTo>
                <a:cubicBezTo>
                  <a:pt x="1411" y="121355"/>
                  <a:pt x="2823" y="60678"/>
                  <a:pt x="4234" y="0"/>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3" name="Google Shape;303;p2"/>
          <p:cNvSpPr/>
          <p:nvPr/>
        </p:nvSpPr>
        <p:spPr>
          <a:xfrm>
            <a:off x="5959035" y="5503460"/>
            <a:ext cx="3243943" cy="1110343"/>
          </a:xfrm>
          <a:custGeom>
            <a:rect b="b" l="l" r="r" t="t"/>
            <a:pathLst>
              <a:path extrusionOk="0" h="1110343" w="3243943">
                <a:moveTo>
                  <a:pt x="3243943" y="152400"/>
                </a:moveTo>
                <a:lnTo>
                  <a:pt x="2895600" y="348343"/>
                </a:lnTo>
                <a:lnTo>
                  <a:pt x="1894114" y="0"/>
                </a:lnTo>
                <a:lnTo>
                  <a:pt x="1153885" y="587829"/>
                </a:lnTo>
                <a:lnTo>
                  <a:pt x="326571" y="1110343"/>
                </a:lnTo>
                <a:lnTo>
                  <a:pt x="0" y="111034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4" name="Google Shape;304;p2"/>
          <p:cNvSpPr/>
          <p:nvPr/>
        </p:nvSpPr>
        <p:spPr>
          <a:xfrm>
            <a:off x="7456868" y="5563673"/>
            <a:ext cx="1300766" cy="701899"/>
          </a:xfrm>
          <a:custGeom>
            <a:rect b="b" l="l" r="r" t="t"/>
            <a:pathLst>
              <a:path extrusionOk="0" h="701899" w="1300766">
                <a:moveTo>
                  <a:pt x="392805" y="0"/>
                </a:moveTo>
                <a:lnTo>
                  <a:pt x="0" y="309093"/>
                </a:lnTo>
                <a:lnTo>
                  <a:pt x="895081" y="701899"/>
                </a:lnTo>
                <a:lnTo>
                  <a:pt x="1300766" y="321972"/>
                </a:lnTo>
                <a:lnTo>
                  <a:pt x="392805"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5" name="Google Shape;305;p2"/>
          <p:cNvSpPr/>
          <p:nvPr/>
        </p:nvSpPr>
        <p:spPr>
          <a:xfrm>
            <a:off x="7467845" y="5930292"/>
            <a:ext cx="1496705" cy="900166"/>
          </a:xfrm>
          <a:custGeom>
            <a:rect b="b" l="l" r="r" t="t"/>
            <a:pathLst>
              <a:path extrusionOk="0" h="900166" w="1496705">
                <a:moveTo>
                  <a:pt x="0" y="0"/>
                </a:moveTo>
                <a:lnTo>
                  <a:pt x="868782" y="396570"/>
                </a:lnTo>
                <a:cubicBezTo>
                  <a:pt x="870877" y="556005"/>
                  <a:pt x="876113" y="734295"/>
                  <a:pt x="878208" y="893730"/>
                </a:cubicBezTo>
                <a:lnTo>
                  <a:pt x="927046" y="900166"/>
                </a:lnTo>
                <a:cubicBezTo>
                  <a:pt x="927033" y="728123"/>
                  <a:pt x="927021" y="556081"/>
                  <a:pt x="927008" y="384038"/>
                </a:cubicBezTo>
                <a:lnTo>
                  <a:pt x="1307829" y="20444"/>
                </a:lnTo>
                <a:lnTo>
                  <a:pt x="1496705" y="20299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6" name="Google Shape;306;p2"/>
          <p:cNvSpPr/>
          <p:nvPr/>
        </p:nvSpPr>
        <p:spPr>
          <a:xfrm>
            <a:off x="11226733" y="6141595"/>
            <a:ext cx="203930" cy="721227"/>
          </a:xfrm>
          <a:custGeom>
            <a:rect b="b" l="l" r="r" t="t"/>
            <a:pathLst>
              <a:path extrusionOk="0" h="721227" w="203930">
                <a:moveTo>
                  <a:pt x="0" y="0"/>
                </a:moveTo>
                <a:lnTo>
                  <a:pt x="185940" y="8611"/>
                </a:lnTo>
                <a:cubicBezTo>
                  <a:pt x="188606" y="236989"/>
                  <a:pt x="201264" y="492849"/>
                  <a:pt x="203930" y="721227"/>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7" name="Google Shape;307;p2"/>
          <p:cNvSpPr/>
          <p:nvPr/>
        </p:nvSpPr>
        <p:spPr>
          <a:xfrm>
            <a:off x="7756072" y="5666015"/>
            <a:ext cx="551905" cy="431074"/>
          </a:xfrm>
          <a:custGeom>
            <a:rect b="b" l="l" r="r" t="t"/>
            <a:pathLst>
              <a:path extrusionOk="0" h="431074" w="551905">
                <a:moveTo>
                  <a:pt x="0" y="323306"/>
                </a:moveTo>
                <a:lnTo>
                  <a:pt x="359228" y="0"/>
                </a:lnTo>
                <a:lnTo>
                  <a:pt x="551905" y="75111"/>
                </a:lnTo>
                <a:lnTo>
                  <a:pt x="238397" y="431074"/>
                </a:lnTo>
                <a:lnTo>
                  <a:pt x="0" y="323306"/>
                </a:lnTo>
                <a:close/>
              </a:path>
            </a:pathLst>
          </a:custGeom>
          <a:gradFill>
            <a:gsLst>
              <a:gs pos="0">
                <a:srgbClr val="FFDE7E"/>
              </a:gs>
              <a:gs pos="50000">
                <a:srgbClr val="FFE9B1"/>
              </a:gs>
              <a:gs pos="100000">
                <a:srgbClr val="FFF2D9"/>
              </a:gs>
            </a:gsLst>
            <a:lin ang="108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411"/>
          </a:srgbClr>
        </a:solidFill>
      </p:bgPr>
    </p:bg>
    <p:spTree>
      <p:nvGrpSpPr>
        <p:cNvPr id="622" name="Shape 622"/>
        <p:cNvGrpSpPr/>
        <p:nvPr/>
      </p:nvGrpSpPr>
      <p:grpSpPr>
        <a:xfrm>
          <a:off x="0" y="0"/>
          <a:ext cx="0" cy="0"/>
          <a:chOff x="0" y="0"/>
          <a:chExt cx="0" cy="0"/>
        </a:xfrm>
      </p:grpSpPr>
      <p:pic>
        <p:nvPicPr>
          <p:cNvPr descr="Chart, scatter chart&#10;&#10;Description automatically generated" id="623" name="Google Shape;623;g213aa9d9a43_5_56"/>
          <p:cNvPicPr preferRelativeResize="0"/>
          <p:nvPr>
            <p:ph idx="1" type="body"/>
          </p:nvPr>
        </p:nvPicPr>
        <p:blipFill rotWithShape="1">
          <a:blip r:embed="rId3">
            <a:alphaModFix/>
          </a:blip>
          <a:srcRect b="0" l="0" r="0" t="0"/>
          <a:stretch/>
        </p:blipFill>
        <p:spPr>
          <a:xfrm>
            <a:off x="5010771" y="1290171"/>
            <a:ext cx="6249623" cy="4546600"/>
          </a:xfrm>
          <a:prstGeom prst="rect">
            <a:avLst/>
          </a:prstGeom>
          <a:noFill/>
          <a:ln>
            <a:noFill/>
          </a:ln>
        </p:spPr>
      </p:pic>
      <p:sp>
        <p:nvSpPr>
          <p:cNvPr id="624" name="Google Shape;624;g213aa9d9a43_5_56"/>
          <p:cNvSpPr txBox="1"/>
          <p:nvPr/>
        </p:nvSpPr>
        <p:spPr>
          <a:xfrm>
            <a:off x="444842" y="552504"/>
            <a:ext cx="62154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EB Garamond SemiBold"/>
                <a:ea typeface="EB Garamond SemiBold"/>
                <a:cs typeface="EB Garamond SemiBold"/>
                <a:sym typeface="EB Garamond SemiBold"/>
              </a:rPr>
              <a:t>Quantifying Collaboration links </a:t>
            </a:r>
            <a:endParaRPr b="0" i="0" sz="1400" u="none" cap="none" strike="noStrike">
              <a:solidFill>
                <a:srgbClr val="000000"/>
              </a:solidFill>
              <a:latin typeface="EB Garamond SemiBold"/>
              <a:ea typeface="EB Garamond SemiBold"/>
              <a:cs typeface="EB Garamond SemiBold"/>
              <a:sym typeface="EB Garamond SemiBol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EB Garamond Medium"/>
                <a:ea typeface="EB Garamond Medium"/>
                <a:cs typeface="EB Garamond Medium"/>
                <a:sym typeface="EB Garamond Medium"/>
              </a:rPr>
              <a:t>(1) Institution level analysis</a:t>
            </a:r>
            <a:endParaRPr b="0" i="0" sz="1050" u="none" cap="none" strike="noStrike">
              <a:solidFill>
                <a:schemeClr val="dk1"/>
              </a:solidFill>
              <a:latin typeface="EB Garamond Medium"/>
              <a:ea typeface="EB Garamond Medium"/>
              <a:cs typeface="EB Garamond Medium"/>
              <a:sym typeface="EB Garamond Medium"/>
            </a:endParaRPr>
          </a:p>
        </p:txBody>
      </p:sp>
      <p:sp>
        <p:nvSpPr>
          <p:cNvPr id="625" name="Google Shape;625;g213aa9d9a43_5_56"/>
          <p:cNvSpPr txBox="1"/>
          <p:nvPr/>
        </p:nvSpPr>
        <p:spPr>
          <a:xfrm>
            <a:off x="582625" y="1629200"/>
            <a:ext cx="4046100" cy="21240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000000"/>
              </a:buClr>
              <a:buSzPts val="1800"/>
              <a:buFont typeface="EB Garamond"/>
              <a:buChar char="●"/>
            </a:pPr>
            <a:r>
              <a:rPr b="0" i="0" lang="en-US" sz="1800" u="none" cap="none" strike="noStrike">
                <a:solidFill>
                  <a:srgbClr val="000000"/>
                </a:solidFill>
                <a:latin typeface="EB Garamond"/>
                <a:ea typeface="EB Garamond"/>
                <a:cs typeface="EB Garamond"/>
                <a:sym typeface="EB Garamond"/>
              </a:rPr>
              <a:t>Institutions that rank higher tend to collaborate more with each other - a low cross-rank score. </a:t>
            </a:r>
            <a:endParaRPr b="0" i="0" sz="1800" u="none" cap="none" strike="noStrike">
              <a:solidFill>
                <a:srgbClr val="000000"/>
              </a:solidFill>
              <a:latin typeface="EB Garamond"/>
              <a:ea typeface="EB Garamond"/>
              <a:cs typeface="EB Garamond"/>
              <a:sym typeface="EB Garamond"/>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EB Garamond"/>
              <a:ea typeface="EB Garamond"/>
              <a:cs typeface="EB Garamond"/>
              <a:sym typeface="EB Garamond"/>
            </a:endParaRPr>
          </a:p>
          <a:p>
            <a:pPr indent="-342900" lvl="0" marL="457200" marR="0" rtl="0" algn="l">
              <a:lnSpc>
                <a:spcPct val="100000"/>
              </a:lnSpc>
              <a:spcBef>
                <a:spcPts val="0"/>
              </a:spcBef>
              <a:spcAft>
                <a:spcPts val="0"/>
              </a:spcAft>
              <a:buClr>
                <a:srgbClr val="000000"/>
              </a:buClr>
              <a:buSzPts val="1800"/>
              <a:buFont typeface="EB Garamond"/>
              <a:buChar char="●"/>
            </a:pPr>
            <a:r>
              <a:rPr b="0" i="0" lang="en-US" sz="1800" u="none" cap="none" strike="noStrike">
                <a:solidFill>
                  <a:srgbClr val="000000"/>
                </a:solidFill>
                <a:latin typeface="EB Garamond"/>
                <a:ea typeface="EB Garamond"/>
                <a:cs typeface="EB Garamond"/>
                <a:sym typeface="EB Garamond"/>
              </a:rPr>
              <a:t>Cross-ranking collaboration is more common for institutions that rank later.</a:t>
            </a:r>
            <a:endParaRPr b="0" i="0" sz="1800" u="none" cap="none" strike="noStrike">
              <a:solidFill>
                <a:srgbClr val="000000"/>
              </a:solidFill>
              <a:latin typeface="EB Garamond"/>
              <a:ea typeface="EB Garamond"/>
              <a:cs typeface="EB Garamond"/>
              <a:sym typeface="EB Garamond"/>
            </a:endParaRPr>
          </a:p>
        </p:txBody>
      </p:sp>
      <p:sp>
        <p:nvSpPr>
          <p:cNvPr id="626" name="Google Shape;626;g213aa9d9a43_5_56"/>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alpha val="9411"/>
          </a:srgbClr>
        </a:solidFill>
      </p:bgPr>
    </p:bg>
    <p:spTree>
      <p:nvGrpSpPr>
        <p:cNvPr id="630" name="Shape 630"/>
        <p:cNvGrpSpPr/>
        <p:nvPr/>
      </p:nvGrpSpPr>
      <p:grpSpPr>
        <a:xfrm>
          <a:off x="0" y="0"/>
          <a:ext cx="0" cy="0"/>
          <a:chOff x="0" y="0"/>
          <a:chExt cx="0" cy="0"/>
        </a:xfrm>
      </p:grpSpPr>
      <p:pic>
        <p:nvPicPr>
          <p:cNvPr descr="Chart, bubble chart&#10;&#10;Description automatically generated" id="631" name="Google Shape;631;g213aa9d9a43_5_61"/>
          <p:cNvPicPr preferRelativeResize="0"/>
          <p:nvPr/>
        </p:nvPicPr>
        <p:blipFill rotWithShape="1">
          <a:blip r:embed="rId3">
            <a:alphaModFix/>
          </a:blip>
          <a:srcRect b="0" l="0" r="0" t="0"/>
          <a:stretch/>
        </p:blipFill>
        <p:spPr>
          <a:xfrm>
            <a:off x="5613400" y="1423722"/>
            <a:ext cx="5757335" cy="4418753"/>
          </a:xfrm>
          <a:prstGeom prst="rect">
            <a:avLst/>
          </a:prstGeom>
          <a:noFill/>
          <a:ln>
            <a:noFill/>
          </a:ln>
        </p:spPr>
      </p:pic>
      <p:pic>
        <p:nvPicPr>
          <p:cNvPr descr="Diagram&#10;&#10;Description automatically generated" id="632" name="Google Shape;632;g213aa9d9a43_5_61"/>
          <p:cNvPicPr preferRelativeResize="0"/>
          <p:nvPr/>
        </p:nvPicPr>
        <p:blipFill rotWithShape="1">
          <a:blip r:embed="rId4">
            <a:alphaModFix/>
          </a:blip>
          <a:srcRect b="0" l="0" r="0" t="0"/>
          <a:stretch/>
        </p:blipFill>
        <p:spPr>
          <a:xfrm>
            <a:off x="639234" y="1423722"/>
            <a:ext cx="4754109" cy="4302653"/>
          </a:xfrm>
          <a:prstGeom prst="rect">
            <a:avLst/>
          </a:prstGeom>
          <a:noFill/>
          <a:ln>
            <a:noFill/>
          </a:ln>
        </p:spPr>
      </p:pic>
      <p:sp>
        <p:nvSpPr>
          <p:cNvPr id="633" name="Google Shape;633;g213aa9d9a43_5_61"/>
          <p:cNvSpPr txBox="1"/>
          <p:nvPr/>
        </p:nvSpPr>
        <p:spPr>
          <a:xfrm>
            <a:off x="498630" y="404587"/>
            <a:ext cx="6215400" cy="892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EB Garamond SemiBold"/>
                <a:ea typeface="EB Garamond SemiBold"/>
                <a:cs typeface="EB Garamond SemiBold"/>
                <a:sym typeface="EB Garamond SemiBold"/>
              </a:rPr>
              <a:t>Quantifying Collaboration links </a:t>
            </a:r>
            <a:endParaRPr b="0" i="0" sz="1400" u="none" cap="none" strike="noStrike">
              <a:solidFill>
                <a:srgbClr val="000000"/>
              </a:solidFill>
              <a:latin typeface="EB Garamond SemiBold"/>
              <a:ea typeface="EB Garamond SemiBold"/>
              <a:cs typeface="EB Garamond SemiBold"/>
              <a:sym typeface="EB Garamond SemiBold"/>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EB Garamond Medium"/>
                <a:ea typeface="EB Garamond Medium"/>
                <a:cs typeface="EB Garamond Medium"/>
                <a:sym typeface="EB Garamond Medium"/>
              </a:rPr>
              <a:t>(2) Institution Tier level analysis</a:t>
            </a:r>
            <a:endParaRPr b="0" i="0" sz="1050" u="none" cap="none" strike="noStrike">
              <a:solidFill>
                <a:schemeClr val="dk1"/>
              </a:solidFill>
              <a:latin typeface="EB Garamond Medium"/>
              <a:ea typeface="EB Garamond Medium"/>
              <a:cs typeface="EB Garamond Medium"/>
              <a:sym typeface="EB Garamond Medium"/>
            </a:endParaRPr>
          </a:p>
        </p:txBody>
      </p:sp>
      <p:sp>
        <p:nvSpPr>
          <p:cNvPr id="634" name="Google Shape;634;g213aa9d9a43_5_61"/>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13aa9d9a43_0_1"/>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0" name="Google Shape;640;g213aa9d9a43_0_1"/>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1" i="0" lang="en-US" sz="3300" u="none" cap="none" strike="noStrike">
                <a:solidFill>
                  <a:schemeClr val="dk1"/>
                </a:solidFill>
                <a:latin typeface="EB Garamond"/>
                <a:ea typeface="EB Garamond"/>
                <a:cs typeface="EB Garamond"/>
                <a:sym typeface="EB Garamond"/>
              </a:rPr>
              <a:t>Topic Modeling Analysis</a:t>
            </a:r>
            <a:endParaRPr b="1" i="0" sz="2900" u="none" cap="none" strike="noStrike">
              <a:solidFill>
                <a:srgbClr val="000000"/>
              </a:solidFill>
              <a:latin typeface="EB Garamond"/>
              <a:ea typeface="EB Garamond"/>
              <a:cs typeface="EB Garamond"/>
              <a:sym typeface="EB Garamond"/>
            </a:endParaRPr>
          </a:p>
        </p:txBody>
      </p:sp>
      <p:grpSp>
        <p:nvGrpSpPr>
          <p:cNvPr id="641" name="Google Shape;641;g213aa9d9a43_0_1"/>
          <p:cNvGrpSpPr/>
          <p:nvPr/>
        </p:nvGrpSpPr>
        <p:grpSpPr>
          <a:xfrm>
            <a:off x="506358" y="169787"/>
            <a:ext cx="1618876" cy="963101"/>
            <a:chOff x="620557" y="314870"/>
            <a:chExt cx="1888562" cy="1097926"/>
          </a:xfrm>
        </p:grpSpPr>
        <p:grpSp>
          <p:nvGrpSpPr>
            <p:cNvPr id="642" name="Google Shape;642;g213aa9d9a43_0_1"/>
            <p:cNvGrpSpPr/>
            <p:nvPr/>
          </p:nvGrpSpPr>
          <p:grpSpPr>
            <a:xfrm>
              <a:off x="620557" y="314870"/>
              <a:ext cx="1888562" cy="1097926"/>
              <a:chOff x="5455664" y="4687260"/>
              <a:chExt cx="1521439" cy="968189"/>
            </a:xfrm>
          </p:grpSpPr>
          <p:sp>
            <p:nvSpPr>
              <p:cNvPr id="643" name="Google Shape;643;g213aa9d9a43_0_1"/>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4" name="Google Shape;644;g213aa9d9a43_0_1"/>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45" name="Google Shape;645;g213aa9d9a43_0_1"/>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46" name="Google Shape;646;g213aa9d9a43_0_1"/>
          <p:cNvSpPr txBox="1"/>
          <p:nvPr/>
        </p:nvSpPr>
        <p:spPr>
          <a:xfrm>
            <a:off x="268305" y="4071375"/>
            <a:ext cx="4412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Advantages over LDA TM</a:t>
            </a:r>
            <a:endParaRPr b="1" i="0" sz="2400" u="none" cap="none" strike="noStrike">
              <a:solidFill>
                <a:schemeClr val="dk1"/>
              </a:solidFill>
              <a:latin typeface="EB Garamond"/>
              <a:ea typeface="EB Garamond"/>
              <a:cs typeface="EB Garamond"/>
              <a:sym typeface="EB Garamond"/>
            </a:endParaRPr>
          </a:p>
        </p:txBody>
      </p:sp>
      <p:sp>
        <p:nvSpPr>
          <p:cNvPr id="647" name="Google Shape;647;g213aa9d9a43_0_1"/>
          <p:cNvSpPr/>
          <p:nvPr/>
        </p:nvSpPr>
        <p:spPr>
          <a:xfrm>
            <a:off x="6015986" y="1547413"/>
            <a:ext cx="64200" cy="4967479"/>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8" name="Google Shape;648;g213aa9d9a43_0_1"/>
          <p:cNvSpPr txBox="1"/>
          <p:nvPr/>
        </p:nvSpPr>
        <p:spPr>
          <a:xfrm>
            <a:off x="268292" y="1397084"/>
            <a:ext cx="323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BERTopic Modeling</a:t>
            </a:r>
            <a:endParaRPr b="1" i="0" sz="2400" u="none" cap="none" strike="noStrike">
              <a:solidFill>
                <a:schemeClr val="dk1"/>
              </a:solidFill>
              <a:latin typeface="EB Garamond"/>
              <a:ea typeface="EB Garamond"/>
              <a:cs typeface="EB Garamond"/>
              <a:sym typeface="EB Garamond"/>
            </a:endParaRPr>
          </a:p>
        </p:txBody>
      </p:sp>
      <p:sp>
        <p:nvSpPr>
          <p:cNvPr id="649" name="Google Shape;649;g213aa9d9a43_0_1"/>
          <p:cNvSpPr txBox="1"/>
          <p:nvPr/>
        </p:nvSpPr>
        <p:spPr>
          <a:xfrm>
            <a:off x="506375" y="1840600"/>
            <a:ext cx="5234700" cy="2235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An emerging TM technique that uses language embedding and class-based TF-IDF</a:t>
            </a:r>
            <a:endParaRPr b="0" i="0" sz="1800" u="none" cap="none" strike="noStrike">
              <a:solidFill>
                <a:srgbClr val="595959"/>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Original Paper (Grootendorst 2022): </a:t>
            </a:r>
            <a:r>
              <a:rPr b="0" i="0" lang="en-US" sz="1800" u="sng" cap="none" strike="noStrike">
                <a:solidFill>
                  <a:schemeClr val="hlink"/>
                </a:solidFill>
                <a:latin typeface="EB Garamond Medium"/>
                <a:ea typeface="EB Garamond Medium"/>
                <a:cs typeface="EB Garamond Medium"/>
                <a:sym typeface="EB Garamond Medium"/>
                <a:hlinkClick r:id="rId3"/>
              </a:rPr>
              <a:t>https://arxiv.org/abs/2203.05794</a:t>
            </a:r>
            <a:endParaRPr b="0" i="0" sz="1800" u="none" cap="none" strike="noStrike">
              <a:solidFill>
                <a:srgbClr val="595959"/>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Documentation: </a:t>
            </a:r>
            <a:r>
              <a:rPr b="0" i="0" lang="en-US" sz="1800" u="sng" cap="none" strike="noStrike">
                <a:solidFill>
                  <a:schemeClr val="hlink"/>
                </a:solidFill>
                <a:latin typeface="EB Garamond Medium"/>
                <a:ea typeface="EB Garamond Medium"/>
                <a:cs typeface="EB Garamond Medium"/>
                <a:sym typeface="EB Garamond Medium"/>
                <a:hlinkClick r:id="rId4"/>
              </a:rPr>
              <a:t>https://maartengr.github.io/BERTopic/index.html</a:t>
            </a:r>
            <a:endParaRPr b="0" i="0" sz="1800" u="none" cap="none" strike="noStrike">
              <a:solidFill>
                <a:srgbClr val="595959"/>
              </a:solidFill>
              <a:latin typeface="EB Garamond Medium"/>
              <a:ea typeface="EB Garamond Medium"/>
              <a:cs typeface="EB Garamond Medium"/>
              <a:sym typeface="EB Garamond Medium"/>
            </a:endParaRPr>
          </a:p>
          <a:p>
            <a:pPr indent="-177800" lvl="0" marL="285750" marR="0" rtl="0" algn="l">
              <a:lnSpc>
                <a:spcPct val="100000"/>
              </a:lnSpc>
              <a:spcBef>
                <a:spcPts val="0"/>
              </a:spcBef>
              <a:spcAft>
                <a:spcPts val="0"/>
              </a:spcAft>
              <a:buClr>
                <a:srgbClr val="595959"/>
              </a:buClr>
              <a:buSzPts val="100"/>
              <a:buFont typeface="EB Garamond Medium"/>
              <a:buChar char="•"/>
            </a:pPr>
            <a:r>
              <a:t/>
            </a:r>
            <a:endParaRPr b="0" i="0" sz="100" u="none" cap="none" strike="noStrike">
              <a:solidFill>
                <a:srgbClr val="595959"/>
              </a:solidFill>
              <a:latin typeface="EB Garamond Medium"/>
              <a:ea typeface="EB Garamond Medium"/>
              <a:cs typeface="EB Garamond Medium"/>
              <a:sym typeface="EB Garamond Medium"/>
            </a:endParaRPr>
          </a:p>
        </p:txBody>
      </p:sp>
      <p:sp>
        <p:nvSpPr>
          <p:cNvPr id="650" name="Google Shape;650;g213aa9d9a43_0_1"/>
          <p:cNvSpPr txBox="1"/>
          <p:nvPr/>
        </p:nvSpPr>
        <p:spPr>
          <a:xfrm>
            <a:off x="385775" y="4533075"/>
            <a:ext cx="5475900" cy="22011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Easy to fit in model: only need to clear stopwords and re-concatenate into paragraphs</a:t>
            </a:r>
            <a:endParaRPr b="0" i="0" sz="1800" u="none" cap="none" strike="noStrike">
              <a:solidFill>
                <a:srgbClr val="595959"/>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Much more stable: results may vary a little across runs but not as much as LDA</a:t>
            </a:r>
            <a:endParaRPr b="0" i="0" sz="1800" u="none" cap="none" strike="noStrike">
              <a:solidFill>
                <a:srgbClr val="595959"/>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Much less training time: 15,000+ abstracts take less than 1 minute to train</a:t>
            </a:r>
            <a:endParaRPr b="0" i="0" sz="1800" u="none" cap="none" strike="noStrike">
              <a:solidFill>
                <a:srgbClr val="595959"/>
              </a:solidFill>
              <a:latin typeface="EB Garamond Medium"/>
              <a:ea typeface="EB Garamond Medium"/>
              <a:cs typeface="EB Garamond Medium"/>
              <a:sym typeface="EB Garamond Medium"/>
            </a:endParaRPr>
          </a:p>
        </p:txBody>
      </p:sp>
      <p:pic>
        <p:nvPicPr>
          <p:cNvPr id="651" name="Google Shape;651;g213aa9d9a43_0_1"/>
          <p:cNvPicPr preferRelativeResize="0"/>
          <p:nvPr/>
        </p:nvPicPr>
        <p:blipFill rotWithShape="1">
          <a:blip r:embed="rId5">
            <a:alphaModFix/>
          </a:blip>
          <a:srcRect b="0" l="0" r="0" t="0"/>
          <a:stretch/>
        </p:blipFill>
        <p:spPr>
          <a:xfrm>
            <a:off x="6498900" y="1166388"/>
            <a:ext cx="5435225" cy="5119958"/>
          </a:xfrm>
          <a:prstGeom prst="rect">
            <a:avLst/>
          </a:prstGeom>
          <a:noFill/>
          <a:ln>
            <a:noFill/>
          </a:ln>
        </p:spPr>
      </p:pic>
      <p:sp>
        <p:nvSpPr>
          <p:cNvPr id="652" name="Google Shape;652;g213aa9d9a43_0_1"/>
          <p:cNvSpPr txBox="1"/>
          <p:nvPr/>
        </p:nvSpPr>
        <p:spPr>
          <a:xfrm>
            <a:off x="6331700" y="6242400"/>
            <a:ext cx="5475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Times New Roman"/>
                <a:ea typeface="Times New Roman"/>
                <a:cs typeface="Times New Roman"/>
                <a:sym typeface="Times New Roman"/>
              </a:rPr>
              <a:t>Source:https://hackernoon.com/nlp-tutorial-topic-modeling-in-python-with-bertopic-372w35l9</a:t>
            </a:r>
            <a:endParaRPr b="0" i="1" sz="140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213aa9d9a43_0_49"/>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8" name="Google Shape;658;g213aa9d9a43_0_49"/>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Topic Modeling Analysis</a:t>
            </a:r>
            <a:endParaRPr b="0" i="0" sz="2900" u="none" cap="none" strike="noStrike">
              <a:solidFill>
                <a:srgbClr val="000000"/>
              </a:solidFill>
              <a:latin typeface="EB Garamond Medium"/>
              <a:ea typeface="EB Garamond Medium"/>
              <a:cs typeface="EB Garamond Medium"/>
              <a:sym typeface="EB Garamond Medium"/>
            </a:endParaRPr>
          </a:p>
        </p:txBody>
      </p:sp>
      <p:grpSp>
        <p:nvGrpSpPr>
          <p:cNvPr id="659" name="Google Shape;659;g213aa9d9a43_0_49"/>
          <p:cNvGrpSpPr/>
          <p:nvPr/>
        </p:nvGrpSpPr>
        <p:grpSpPr>
          <a:xfrm>
            <a:off x="506358" y="169787"/>
            <a:ext cx="1618876" cy="963101"/>
            <a:chOff x="620557" y="314870"/>
            <a:chExt cx="1888562" cy="1097926"/>
          </a:xfrm>
        </p:grpSpPr>
        <p:grpSp>
          <p:nvGrpSpPr>
            <p:cNvPr id="660" name="Google Shape;660;g213aa9d9a43_0_49"/>
            <p:cNvGrpSpPr/>
            <p:nvPr/>
          </p:nvGrpSpPr>
          <p:grpSpPr>
            <a:xfrm>
              <a:off x="620557" y="314870"/>
              <a:ext cx="1888562" cy="1097926"/>
              <a:chOff x="5455664" y="4687260"/>
              <a:chExt cx="1521439" cy="968189"/>
            </a:xfrm>
          </p:grpSpPr>
          <p:sp>
            <p:nvSpPr>
              <p:cNvPr id="661" name="Google Shape;661;g213aa9d9a43_0_49"/>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2" name="Google Shape;662;g213aa9d9a43_0_49"/>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63" name="Google Shape;663;g213aa9d9a43_0_49"/>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64" name="Google Shape;664;g213aa9d9a43_0_49"/>
          <p:cNvSpPr txBox="1"/>
          <p:nvPr/>
        </p:nvSpPr>
        <p:spPr>
          <a:xfrm>
            <a:off x="256249" y="1397075"/>
            <a:ext cx="5979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EB Garamond Medium"/>
                <a:ea typeface="EB Garamond Medium"/>
                <a:cs typeface="EB Garamond Medium"/>
                <a:sym typeface="EB Garamond Medium"/>
              </a:rPr>
              <a:t>Dynamic Economic Research TM over Time</a:t>
            </a:r>
            <a:endParaRPr b="0" i="0" sz="2400" u="none" cap="none" strike="noStrike">
              <a:solidFill>
                <a:schemeClr val="dk1"/>
              </a:solidFill>
              <a:latin typeface="EB Garamond Medium"/>
              <a:ea typeface="EB Garamond Medium"/>
              <a:cs typeface="EB Garamond Medium"/>
              <a:sym typeface="EB Garamond Medium"/>
            </a:endParaRPr>
          </a:p>
        </p:txBody>
      </p:sp>
      <p:pic>
        <p:nvPicPr>
          <p:cNvPr id="665" name="Google Shape;665;g213aa9d9a43_0_49"/>
          <p:cNvPicPr preferRelativeResize="0"/>
          <p:nvPr/>
        </p:nvPicPr>
        <p:blipFill rotWithShape="1">
          <a:blip r:embed="rId3">
            <a:alphaModFix/>
          </a:blip>
          <a:srcRect b="0" l="0" r="0" t="0"/>
          <a:stretch/>
        </p:blipFill>
        <p:spPr>
          <a:xfrm>
            <a:off x="823600" y="1858775"/>
            <a:ext cx="10449461" cy="4791200"/>
          </a:xfrm>
          <a:prstGeom prst="rect">
            <a:avLst/>
          </a:prstGeom>
          <a:noFill/>
          <a:ln>
            <a:noFill/>
          </a:ln>
        </p:spPr>
      </p:pic>
      <p:cxnSp>
        <p:nvCxnSpPr>
          <p:cNvPr id="666" name="Google Shape;666;g213aa9d9a43_0_49"/>
          <p:cNvCxnSpPr/>
          <p:nvPr/>
        </p:nvCxnSpPr>
        <p:spPr>
          <a:xfrm flipH="1" rot="10800000">
            <a:off x="6054475" y="1964600"/>
            <a:ext cx="1193100" cy="1578900"/>
          </a:xfrm>
          <a:prstGeom prst="straightConnector1">
            <a:avLst/>
          </a:prstGeom>
          <a:noFill/>
          <a:ln cap="flat" cmpd="sng" w="38100">
            <a:solidFill>
              <a:srgbClr val="FF0000"/>
            </a:solidFill>
            <a:prstDash val="solid"/>
            <a:round/>
            <a:headEnd len="sm" w="sm" type="none"/>
            <a:tailEnd len="med" w="med" type="triangle"/>
          </a:ln>
        </p:spPr>
      </p:cxnSp>
      <p:sp>
        <p:nvSpPr>
          <p:cNvPr id="667" name="Google Shape;667;g213aa9d9a43_0_49"/>
          <p:cNvSpPr txBox="1"/>
          <p:nvPr/>
        </p:nvSpPr>
        <p:spPr>
          <a:xfrm>
            <a:off x="7295925" y="1397075"/>
            <a:ext cx="41823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EB Garamond"/>
                <a:ea typeface="EB Garamond"/>
                <a:cs typeface="EB Garamond"/>
                <a:sym typeface="EB Garamond"/>
              </a:rPr>
              <a:t>Dominating, but </a:t>
            </a:r>
            <a:r>
              <a:rPr b="1" i="0" lang="en-US" sz="1700" u="sng" cap="none" strike="noStrike">
                <a:solidFill>
                  <a:srgbClr val="FF0000"/>
                </a:solidFill>
                <a:latin typeface="EB Garamond"/>
                <a:ea typeface="EB Garamond"/>
                <a:cs typeface="EB Garamond"/>
                <a:sym typeface="EB Garamond"/>
              </a:rPr>
              <a:t>NON-trivial</a:t>
            </a:r>
            <a:r>
              <a:rPr b="1" i="0" lang="en-US" sz="1700" u="none" cap="none" strike="noStrike">
                <a:solidFill>
                  <a:srgbClr val="FF0000"/>
                </a:solidFill>
                <a:latin typeface="EB Garamond"/>
                <a:ea typeface="EB Garamond"/>
                <a:cs typeface="EB Garamond"/>
                <a:sym typeface="EB Garamond"/>
              </a:rPr>
              <a:t>! Need further splitting among these documents for better results.</a:t>
            </a:r>
            <a:endParaRPr b="1" i="0" sz="1700" u="none" cap="none" strike="noStrike">
              <a:solidFill>
                <a:srgbClr val="FF0000"/>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g213aa9d9a43_0_67"/>
          <p:cNvSpPr/>
          <p:nvPr/>
        </p:nvSpPr>
        <p:spPr>
          <a:xfrm>
            <a:off x="0"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3" name="Google Shape;673;g213aa9d9a43_0_67"/>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 name="Google Shape;674;g213aa9d9a43_0_67"/>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Topic Modeling Analysis</a:t>
            </a:r>
            <a:endParaRPr b="0" i="0" sz="2900" u="none" cap="none" strike="noStrike">
              <a:solidFill>
                <a:srgbClr val="000000"/>
              </a:solidFill>
              <a:latin typeface="EB Garamond Medium"/>
              <a:ea typeface="EB Garamond Medium"/>
              <a:cs typeface="EB Garamond Medium"/>
              <a:sym typeface="EB Garamond Medium"/>
            </a:endParaRPr>
          </a:p>
        </p:txBody>
      </p:sp>
      <p:grpSp>
        <p:nvGrpSpPr>
          <p:cNvPr id="675" name="Google Shape;675;g213aa9d9a43_0_67"/>
          <p:cNvGrpSpPr/>
          <p:nvPr/>
        </p:nvGrpSpPr>
        <p:grpSpPr>
          <a:xfrm>
            <a:off x="506358" y="169787"/>
            <a:ext cx="1618876" cy="963101"/>
            <a:chOff x="620557" y="314870"/>
            <a:chExt cx="1888562" cy="1097926"/>
          </a:xfrm>
        </p:grpSpPr>
        <p:grpSp>
          <p:nvGrpSpPr>
            <p:cNvPr id="676" name="Google Shape;676;g213aa9d9a43_0_67"/>
            <p:cNvGrpSpPr/>
            <p:nvPr/>
          </p:nvGrpSpPr>
          <p:grpSpPr>
            <a:xfrm>
              <a:off x="620557" y="314870"/>
              <a:ext cx="1888562" cy="1097926"/>
              <a:chOff x="5455664" y="4687260"/>
              <a:chExt cx="1521439" cy="968189"/>
            </a:xfrm>
          </p:grpSpPr>
          <p:sp>
            <p:nvSpPr>
              <p:cNvPr id="677" name="Google Shape;677;g213aa9d9a43_0_67"/>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8" name="Google Shape;678;g213aa9d9a43_0_67"/>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79" name="Google Shape;679;g213aa9d9a43_0_67"/>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80" name="Google Shape;680;g213aa9d9a43_0_67"/>
          <p:cNvSpPr txBox="1"/>
          <p:nvPr/>
        </p:nvSpPr>
        <p:spPr>
          <a:xfrm>
            <a:off x="268300" y="13970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EB Garamond Medium"/>
                <a:ea typeface="EB Garamond Medium"/>
                <a:cs typeface="EB Garamond Medium"/>
                <a:sym typeface="EB Garamond Medium"/>
              </a:rPr>
              <a:t>Top 5 Keywords for each Topic: </a:t>
            </a:r>
            <a:endParaRPr b="0" i="0" sz="2400" u="none" cap="none" strike="noStrike">
              <a:solidFill>
                <a:schemeClr val="dk1"/>
              </a:solidFill>
              <a:latin typeface="EB Garamond Medium"/>
              <a:ea typeface="EB Garamond Medium"/>
              <a:cs typeface="EB Garamond Medium"/>
              <a:sym typeface="EB Garamond Medium"/>
            </a:endParaRPr>
          </a:p>
        </p:txBody>
      </p:sp>
      <p:pic>
        <p:nvPicPr>
          <p:cNvPr id="681" name="Google Shape;681;g213aa9d9a43_0_67"/>
          <p:cNvPicPr preferRelativeResize="0"/>
          <p:nvPr/>
        </p:nvPicPr>
        <p:blipFill rotWithShape="1">
          <a:blip r:embed="rId3">
            <a:alphaModFix/>
          </a:blip>
          <a:srcRect b="0" l="0" r="0" t="0"/>
          <a:stretch/>
        </p:blipFill>
        <p:spPr>
          <a:xfrm>
            <a:off x="1386075" y="1932225"/>
            <a:ext cx="9706449" cy="47121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13aa9d9a43_1_5"/>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7" name="Google Shape;687;g213aa9d9a43_1_5"/>
          <p:cNvSpPr/>
          <p:nvPr/>
        </p:nvSpPr>
        <p:spPr>
          <a:xfrm>
            <a:off x="0"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8" name="Google Shape;688;g213aa9d9a43_1_5"/>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Topic Modeling Analysis</a:t>
            </a:r>
            <a:endParaRPr b="0" i="0" sz="2900" u="none" cap="none" strike="noStrike">
              <a:solidFill>
                <a:srgbClr val="000000"/>
              </a:solidFill>
              <a:latin typeface="EB Garamond Medium"/>
              <a:ea typeface="EB Garamond Medium"/>
              <a:cs typeface="EB Garamond Medium"/>
              <a:sym typeface="EB Garamond Medium"/>
            </a:endParaRPr>
          </a:p>
        </p:txBody>
      </p:sp>
      <p:grpSp>
        <p:nvGrpSpPr>
          <p:cNvPr id="689" name="Google Shape;689;g213aa9d9a43_1_5"/>
          <p:cNvGrpSpPr/>
          <p:nvPr/>
        </p:nvGrpSpPr>
        <p:grpSpPr>
          <a:xfrm>
            <a:off x="506358" y="113912"/>
            <a:ext cx="1618876" cy="963101"/>
            <a:chOff x="620557" y="314870"/>
            <a:chExt cx="1888562" cy="1097926"/>
          </a:xfrm>
        </p:grpSpPr>
        <p:grpSp>
          <p:nvGrpSpPr>
            <p:cNvPr id="690" name="Google Shape;690;g213aa9d9a43_1_5"/>
            <p:cNvGrpSpPr/>
            <p:nvPr/>
          </p:nvGrpSpPr>
          <p:grpSpPr>
            <a:xfrm>
              <a:off x="620557" y="314870"/>
              <a:ext cx="1888562" cy="1097926"/>
              <a:chOff x="5455664" y="4687260"/>
              <a:chExt cx="1521439" cy="968189"/>
            </a:xfrm>
          </p:grpSpPr>
          <p:sp>
            <p:nvSpPr>
              <p:cNvPr id="691" name="Google Shape;691;g213aa9d9a43_1_5"/>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g213aa9d9a43_1_5"/>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93" name="Google Shape;693;g213aa9d9a43_1_5"/>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94" name="Google Shape;694;g213aa9d9a43_1_5"/>
          <p:cNvSpPr txBox="1"/>
          <p:nvPr/>
        </p:nvSpPr>
        <p:spPr>
          <a:xfrm>
            <a:off x="268300" y="12827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EB Garamond Medium"/>
                <a:ea typeface="EB Garamond Medium"/>
                <a:cs typeface="EB Garamond Medium"/>
                <a:sym typeface="EB Garamond Medium"/>
              </a:rPr>
              <a:t>Similarity and Intertopic Distance</a:t>
            </a:r>
            <a:endParaRPr b="0" i="0" sz="2400" u="none" cap="none" strike="noStrike">
              <a:solidFill>
                <a:schemeClr val="dk1"/>
              </a:solidFill>
              <a:latin typeface="EB Garamond Medium"/>
              <a:ea typeface="EB Garamond Medium"/>
              <a:cs typeface="EB Garamond Medium"/>
              <a:sym typeface="EB Garamond Medium"/>
            </a:endParaRPr>
          </a:p>
        </p:txBody>
      </p:sp>
      <p:pic>
        <p:nvPicPr>
          <p:cNvPr id="695" name="Google Shape;695;g213aa9d9a43_1_5"/>
          <p:cNvPicPr preferRelativeResize="0"/>
          <p:nvPr/>
        </p:nvPicPr>
        <p:blipFill rotWithShape="1">
          <a:blip r:embed="rId3">
            <a:alphaModFix/>
          </a:blip>
          <a:srcRect b="0" l="0" r="0" t="0"/>
          <a:stretch/>
        </p:blipFill>
        <p:spPr>
          <a:xfrm>
            <a:off x="304675" y="1950225"/>
            <a:ext cx="4905751" cy="4827252"/>
          </a:xfrm>
          <a:prstGeom prst="rect">
            <a:avLst/>
          </a:prstGeom>
          <a:noFill/>
          <a:ln>
            <a:noFill/>
          </a:ln>
        </p:spPr>
      </p:pic>
      <p:pic>
        <p:nvPicPr>
          <p:cNvPr id="696" name="Google Shape;696;g213aa9d9a43_1_5"/>
          <p:cNvPicPr preferRelativeResize="0"/>
          <p:nvPr/>
        </p:nvPicPr>
        <p:blipFill rotWithShape="1">
          <a:blip r:embed="rId4">
            <a:alphaModFix/>
          </a:blip>
          <a:srcRect b="0" l="0" r="0" t="0"/>
          <a:stretch/>
        </p:blipFill>
        <p:spPr>
          <a:xfrm>
            <a:off x="6339725" y="1982669"/>
            <a:ext cx="4905750" cy="4762356"/>
          </a:xfrm>
          <a:prstGeom prst="rect">
            <a:avLst/>
          </a:prstGeom>
          <a:noFill/>
          <a:ln>
            <a:noFill/>
          </a:ln>
        </p:spPr>
      </p:pic>
      <p:cxnSp>
        <p:nvCxnSpPr>
          <p:cNvPr id="697" name="Google Shape;697;g213aa9d9a43_1_5"/>
          <p:cNvCxnSpPr/>
          <p:nvPr/>
        </p:nvCxnSpPr>
        <p:spPr>
          <a:xfrm rot="10800000">
            <a:off x="6560725" y="1820050"/>
            <a:ext cx="903900" cy="1735500"/>
          </a:xfrm>
          <a:prstGeom prst="straightConnector1">
            <a:avLst/>
          </a:prstGeom>
          <a:noFill/>
          <a:ln cap="flat" cmpd="sng" w="38100">
            <a:solidFill>
              <a:srgbClr val="FF0000"/>
            </a:solidFill>
            <a:prstDash val="solid"/>
            <a:round/>
            <a:headEnd len="sm" w="sm" type="none"/>
            <a:tailEnd len="med" w="med" type="triangle"/>
          </a:ln>
        </p:spPr>
      </p:cxnSp>
      <p:sp>
        <p:nvSpPr>
          <p:cNvPr id="698" name="Google Shape;698;g213aa9d9a43_1_5"/>
          <p:cNvSpPr txBox="1"/>
          <p:nvPr/>
        </p:nvSpPr>
        <p:spPr>
          <a:xfrm>
            <a:off x="5608525" y="1086550"/>
            <a:ext cx="49785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EB Garamond"/>
                <a:ea typeface="EB Garamond"/>
                <a:cs typeface="EB Garamond"/>
                <a:sym typeface="EB Garamond"/>
              </a:rPr>
              <a:t>All topics do NOT overlap on Intertopic Distance Map, so the training result should be fine!</a:t>
            </a:r>
            <a:endParaRPr b="1" i="0" sz="1700" u="none" cap="none" strike="noStrike">
              <a:solidFill>
                <a:srgbClr val="FF0000"/>
              </a:solidFill>
              <a:latin typeface="EB Garamond"/>
              <a:ea typeface="EB Garamond"/>
              <a:cs typeface="EB Garamond"/>
              <a:sym typeface="EB Garamond"/>
            </a:endParaRPr>
          </a:p>
        </p:txBody>
      </p:sp>
      <p:sp>
        <p:nvSpPr>
          <p:cNvPr id="699" name="Google Shape;699;g213aa9d9a43_1_5"/>
          <p:cNvSpPr/>
          <p:nvPr/>
        </p:nvSpPr>
        <p:spPr>
          <a:xfrm>
            <a:off x="8685450" y="776825"/>
            <a:ext cx="1132800" cy="1205700"/>
          </a:xfrm>
          <a:prstGeom prst="smileyFace">
            <a:avLst>
              <a:gd fmla="val 4653" name="adj"/>
            </a:avLst>
          </a:prstGeom>
          <a:solidFill>
            <a:srgbClr val="FFF2CC">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g213aa9d9a43_1_25"/>
          <p:cNvSpPr/>
          <p:nvPr/>
        </p:nvSpPr>
        <p:spPr>
          <a:xfrm>
            <a:off x="0"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5" name="Google Shape;705;g213aa9d9a43_1_25"/>
          <p:cNvSpPr/>
          <p:nvPr/>
        </p:nvSpPr>
        <p:spPr>
          <a:xfrm>
            <a:off x="8685450" y="776825"/>
            <a:ext cx="1132800" cy="1205700"/>
          </a:xfrm>
          <a:prstGeom prst="smileyFace">
            <a:avLst>
              <a:gd fmla="val 4653" name="adj"/>
            </a:avLst>
          </a:prstGeom>
          <a:solidFill>
            <a:srgbClr val="FFF2CC">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g213aa9d9a43_1_25"/>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07" name="Google Shape;707;g213aa9d9a43_1_25"/>
          <p:cNvGrpSpPr/>
          <p:nvPr/>
        </p:nvGrpSpPr>
        <p:grpSpPr>
          <a:xfrm>
            <a:off x="506358" y="113912"/>
            <a:ext cx="1618876" cy="963101"/>
            <a:chOff x="620557" y="314870"/>
            <a:chExt cx="1888562" cy="1097926"/>
          </a:xfrm>
        </p:grpSpPr>
        <p:grpSp>
          <p:nvGrpSpPr>
            <p:cNvPr id="708" name="Google Shape;708;g213aa9d9a43_1_25"/>
            <p:cNvGrpSpPr/>
            <p:nvPr/>
          </p:nvGrpSpPr>
          <p:grpSpPr>
            <a:xfrm>
              <a:off x="620557" y="314870"/>
              <a:ext cx="1888562" cy="1097926"/>
              <a:chOff x="5455664" y="4687260"/>
              <a:chExt cx="1521439" cy="968189"/>
            </a:xfrm>
          </p:grpSpPr>
          <p:sp>
            <p:nvSpPr>
              <p:cNvPr id="709" name="Google Shape;709;g213aa9d9a43_1_25"/>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0" name="Google Shape;710;g213aa9d9a43_1_25"/>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11" name="Google Shape;711;g213aa9d9a43_1_25"/>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12" name="Google Shape;712;g213aa9d9a43_1_25"/>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713" name="Google Shape;713;g213aa9d9a43_1_25"/>
          <p:cNvSpPr/>
          <p:nvPr/>
        </p:nvSpPr>
        <p:spPr>
          <a:xfrm>
            <a:off x="5394700" y="3096550"/>
            <a:ext cx="1251600" cy="1273200"/>
          </a:xfrm>
          <a:prstGeom prst="hexagon">
            <a:avLst>
              <a:gd fmla="val 25000" name="adj"/>
              <a:gd fmla="val 115470" name="vf"/>
            </a:avLst>
          </a:prstGeom>
          <a:solidFill>
            <a:srgbClr val="FFF2CC">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g213aa9d9a43_1_25"/>
          <p:cNvSpPr txBox="1"/>
          <p:nvPr/>
        </p:nvSpPr>
        <p:spPr>
          <a:xfrm>
            <a:off x="268300" y="1282775"/>
            <a:ext cx="637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dk1"/>
                </a:solidFill>
                <a:latin typeface="EB Garamond Medium"/>
                <a:ea typeface="EB Garamond Medium"/>
                <a:cs typeface="EB Garamond Medium"/>
                <a:sym typeface="EB Garamond Medium"/>
              </a:rPr>
              <a:t>Specialization Areas of Different Institutions</a:t>
            </a:r>
            <a:endParaRPr b="0" i="0" sz="2400" u="none" cap="none" strike="noStrike">
              <a:solidFill>
                <a:schemeClr val="dk1"/>
              </a:solidFill>
              <a:latin typeface="EB Garamond Medium"/>
              <a:ea typeface="EB Garamond Medium"/>
              <a:cs typeface="EB Garamond Medium"/>
              <a:sym typeface="EB Garamond Medium"/>
            </a:endParaRPr>
          </a:p>
        </p:txBody>
      </p:sp>
      <p:sp>
        <p:nvSpPr>
          <p:cNvPr id="715" name="Google Shape;715;g213aa9d9a43_1_25"/>
          <p:cNvSpPr txBox="1"/>
          <p:nvPr/>
        </p:nvSpPr>
        <p:spPr>
          <a:xfrm>
            <a:off x="446275" y="1763538"/>
            <a:ext cx="94443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Times New Roman"/>
              <a:buChar char="•"/>
            </a:pPr>
            <a:r>
              <a:rPr b="0" i="0" lang="en-US" sz="1800" u="none" cap="none" strike="noStrike">
                <a:solidFill>
                  <a:srgbClr val="595959"/>
                </a:solidFill>
                <a:latin typeface="EB Garamond Medium"/>
                <a:ea typeface="EB Garamond Medium"/>
                <a:cs typeface="EB Garamond Medium"/>
                <a:sym typeface="EB Garamond Medium"/>
              </a:rPr>
              <a:t>Every document is assigned with a </a:t>
            </a:r>
            <a:r>
              <a:rPr b="0" i="0" lang="en-US" sz="1800" u="sng" cap="none" strike="noStrike">
                <a:solidFill>
                  <a:srgbClr val="595959"/>
                </a:solidFill>
                <a:latin typeface="EB Garamond Medium"/>
                <a:ea typeface="EB Garamond Medium"/>
                <a:cs typeface="EB Garamond Medium"/>
                <a:sym typeface="EB Garamond Medium"/>
              </a:rPr>
              <a:t>single</a:t>
            </a:r>
            <a:r>
              <a:rPr b="0" i="0" lang="en-US" sz="1800" u="none" cap="none" strike="noStrike">
                <a:solidFill>
                  <a:srgbClr val="595959"/>
                </a:solidFill>
                <a:latin typeface="EB Garamond Medium"/>
                <a:ea typeface="EB Garamond Medium"/>
                <a:cs typeface="EB Garamond Medium"/>
                <a:sym typeface="EB Garamond Medium"/>
              </a:rPr>
              <a:t> MOST RELEVANT topic.</a:t>
            </a:r>
            <a:endParaRPr b="0" i="0" sz="1800" u="none" cap="none" strike="noStrike">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We can use this result to see what topics an institution is focusing on.</a:t>
            </a:r>
            <a:endParaRPr b="0" i="0" sz="1800" u="none" cap="none" strike="noStrike">
              <a:solidFill>
                <a:srgbClr val="595959"/>
              </a:solidFill>
              <a:latin typeface="EB Garamond Medium"/>
              <a:ea typeface="EB Garamond Medium"/>
              <a:cs typeface="EB Garamond Medium"/>
              <a:sym typeface="EB Garamond Medium"/>
            </a:endParaRPr>
          </a:p>
        </p:txBody>
      </p:sp>
      <p:pic>
        <p:nvPicPr>
          <p:cNvPr id="716" name="Google Shape;716;g213aa9d9a43_1_25"/>
          <p:cNvPicPr preferRelativeResize="0"/>
          <p:nvPr/>
        </p:nvPicPr>
        <p:blipFill rotWithShape="1">
          <a:blip r:embed="rId3">
            <a:alphaModFix/>
          </a:blip>
          <a:srcRect b="0" l="0" r="0" t="0"/>
          <a:stretch/>
        </p:blipFill>
        <p:spPr>
          <a:xfrm>
            <a:off x="347625" y="3446775"/>
            <a:ext cx="5847900" cy="2747210"/>
          </a:xfrm>
          <a:prstGeom prst="rect">
            <a:avLst/>
          </a:prstGeom>
          <a:noFill/>
          <a:ln>
            <a:noFill/>
          </a:ln>
        </p:spPr>
      </p:pic>
      <p:pic>
        <p:nvPicPr>
          <p:cNvPr id="717" name="Google Shape;717;g213aa9d9a43_1_25"/>
          <p:cNvPicPr preferRelativeResize="0"/>
          <p:nvPr/>
        </p:nvPicPr>
        <p:blipFill rotWithShape="1">
          <a:blip r:embed="rId4">
            <a:alphaModFix/>
          </a:blip>
          <a:srcRect b="0" l="0" r="0" t="0"/>
          <a:stretch/>
        </p:blipFill>
        <p:spPr>
          <a:xfrm>
            <a:off x="6408175" y="2626900"/>
            <a:ext cx="5534949" cy="3691599"/>
          </a:xfrm>
          <a:prstGeom prst="rect">
            <a:avLst/>
          </a:prstGeom>
          <a:noFill/>
          <a:ln>
            <a:noFill/>
          </a:ln>
        </p:spPr>
      </p:pic>
      <p:cxnSp>
        <p:nvCxnSpPr>
          <p:cNvPr id="718" name="Google Shape;718;g213aa9d9a43_1_25"/>
          <p:cNvCxnSpPr/>
          <p:nvPr/>
        </p:nvCxnSpPr>
        <p:spPr>
          <a:xfrm flipH="1" rot="10800000">
            <a:off x="2209675" y="3169875"/>
            <a:ext cx="36300" cy="1370400"/>
          </a:xfrm>
          <a:prstGeom prst="straightConnector1">
            <a:avLst/>
          </a:prstGeom>
          <a:noFill/>
          <a:ln cap="flat" cmpd="sng" w="38100">
            <a:solidFill>
              <a:srgbClr val="FF0000"/>
            </a:solidFill>
            <a:prstDash val="solid"/>
            <a:round/>
            <a:headEnd len="sm" w="sm" type="none"/>
            <a:tailEnd len="med" w="med" type="triangle"/>
          </a:ln>
        </p:spPr>
      </p:cxnSp>
      <p:sp>
        <p:nvSpPr>
          <p:cNvPr id="719" name="Google Shape;719;g213aa9d9a43_1_25"/>
          <p:cNvSpPr txBox="1"/>
          <p:nvPr/>
        </p:nvSpPr>
        <p:spPr>
          <a:xfrm>
            <a:off x="727375" y="2574400"/>
            <a:ext cx="51948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EB Garamond"/>
                <a:ea typeface="EB Garamond"/>
                <a:cs typeface="EB Garamond"/>
                <a:sym typeface="EB Garamond"/>
              </a:rPr>
              <a:t>FED is mostly researching about “financial policy, risk, shocks”, macro related topics. Make sense! </a:t>
            </a:r>
            <a:endParaRPr b="1" i="0" sz="1700" u="none" cap="none" strike="noStrike">
              <a:solidFill>
                <a:srgbClr val="FF0000"/>
              </a:solidFill>
              <a:latin typeface="EB Garamond"/>
              <a:ea typeface="EB Garamond"/>
              <a:cs typeface="EB Garamond"/>
              <a:sym typeface="EB Garamond"/>
            </a:endParaRPr>
          </a:p>
        </p:txBody>
      </p:sp>
      <p:cxnSp>
        <p:nvCxnSpPr>
          <p:cNvPr id="720" name="Google Shape;720;g213aa9d9a43_1_25"/>
          <p:cNvCxnSpPr/>
          <p:nvPr/>
        </p:nvCxnSpPr>
        <p:spPr>
          <a:xfrm flipH="1" rot="10800000">
            <a:off x="8304050" y="2181675"/>
            <a:ext cx="474300" cy="1265100"/>
          </a:xfrm>
          <a:prstGeom prst="straightConnector1">
            <a:avLst/>
          </a:prstGeom>
          <a:noFill/>
          <a:ln cap="flat" cmpd="sng" w="38100">
            <a:solidFill>
              <a:srgbClr val="FF0000"/>
            </a:solidFill>
            <a:prstDash val="solid"/>
            <a:round/>
            <a:headEnd len="sm" w="sm" type="none"/>
            <a:tailEnd len="med" w="med" type="triangle"/>
          </a:ln>
        </p:spPr>
      </p:cxnSp>
      <p:sp>
        <p:nvSpPr>
          <p:cNvPr id="721" name="Google Shape;721;g213aa9d9a43_1_25"/>
          <p:cNvSpPr txBox="1"/>
          <p:nvPr/>
        </p:nvSpPr>
        <p:spPr>
          <a:xfrm>
            <a:off x="7472625" y="1489975"/>
            <a:ext cx="51948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1" i="0" lang="en-US" sz="1700" u="none" cap="none" strike="noStrike">
                <a:solidFill>
                  <a:srgbClr val="FF0000"/>
                </a:solidFill>
                <a:latin typeface="EB Garamond"/>
                <a:ea typeface="EB Garamond"/>
                <a:cs typeface="EB Garamond"/>
                <a:sym typeface="EB Garamond"/>
              </a:rPr>
              <a:t>UChicago has a much broader interests of topics, almost covering all 2</a:t>
            </a:r>
            <a:r>
              <a:rPr b="1" lang="en-US" sz="1700">
                <a:solidFill>
                  <a:srgbClr val="FF0000"/>
                </a:solidFill>
                <a:latin typeface="EB Garamond"/>
                <a:ea typeface="EB Garamond"/>
                <a:cs typeface="EB Garamond"/>
                <a:sym typeface="EB Garamond"/>
              </a:rPr>
              <a:t>2</a:t>
            </a:r>
            <a:r>
              <a:rPr b="1" i="0" lang="en-US" sz="1700" u="none" cap="none" strike="noStrike">
                <a:solidFill>
                  <a:srgbClr val="FF0000"/>
                </a:solidFill>
                <a:latin typeface="EB Garamond"/>
                <a:ea typeface="EB Garamond"/>
                <a:cs typeface="EB Garamond"/>
                <a:sym typeface="EB Garamond"/>
              </a:rPr>
              <a:t> topics we identify!</a:t>
            </a:r>
            <a:endParaRPr b="1" i="0" sz="1700" u="none" cap="none" strike="noStrike">
              <a:solidFill>
                <a:srgbClr val="FF0000"/>
              </a:solidFill>
              <a:latin typeface="EB Garamond"/>
              <a:ea typeface="EB Garamond"/>
              <a:cs typeface="EB Garamond"/>
              <a:sym typeface="EB Garamond"/>
            </a:endParaRPr>
          </a:p>
        </p:txBody>
      </p:sp>
      <p:sp>
        <p:nvSpPr>
          <p:cNvPr id="722" name="Google Shape;722;g213aa9d9a43_1_25"/>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Topic Modeling Analysis</a:t>
            </a:r>
            <a:endParaRPr b="0" i="0" sz="2900" u="none" cap="none" strike="noStrike">
              <a:solidFill>
                <a:srgbClr val="000000"/>
              </a:solidFill>
              <a:latin typeface="EB Garamond Medium"/>
              <a:ea typeface="EB Garamond Medium"/>
              <a:cs typeface="EB Garamond Medium"/>
              <a:sym typeface="EB Garamond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g2161474bc3c_2_0"/>
          <p:cNvSpPr/>
          <p:nvPr/>
        </p:nvSpPr>
        <p:spPr>
          <a:xfrm>
            <a:off x="0"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8" name="Google Shape;728;g2161474bc3c_2_0"/>
          <p:cNvSpPr/>
          <p:nvPr/>
        </p:nvSpPr>
        <p:spPr>
          <a:xfrm>
            <a:off x="8685450" y="776825"/>
            <a:ext cx="1132800" cy="1205700"/>
          </a:xfrm>
          <a:prstGeom prst="smileyFace">
            <a:avLst>
              <a:gd fmla="val 4653" name="adj"/>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g2161474bc3c_2_0"/>
          <p:cNvSpPr/>
          <p:nvPr/>
        </p:nvSpPr>
        <p:spPr>
          <a:xfrm>
            <a:off x="7"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30" name="Google Shape;730;g2161474bc3c_2_0"/>
          <p:cNvGrpSpPr/>
          <p:nvPr/>
        </p:nvGrpSpPr>
        <p:grpSpPr>
          <a:xfrm>
            <a:off x="506358" y="113913"/>
            <a:ext cx="1618876" cy="963101"/>
            <a:chOff x="620558" y="314872"/>
            <a:chExt cx="1888562" cy="1097926"/>
          </a:xfrm>
        </p:grpSpPr>
        <p:grpSp>
          <p:nvGrpSpPr>
            <p:cNvPr id="731" name="Google Shape;731;g2161474bc3c_2_0"/>
            <p:cNvGrpSpPr/>
            <p:nvPr/>
          </p:nvGrpSpPr>
          <p:grpSpPr>
            <a:xfrm>
              <a:off x="620558" y="314872"/>
              <a:ext cx="1888562" cy="1097926"/>
              <a:chOff x="5455664" y="4687260"/>
              <a:chExt cx="1521439" cy="968189"/>
            </a:xfrm>
          </p:grpSpPr>
          <p:sp>
            <p:nvSpPr>
              <p:cNvPr id="732" name="Google Shape;732;g2161474bc3c_2_0"/>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 name="Google Shape;733;g2161474bc3c_2_0"/>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34" name="Google Shape;734;g2161474bc3c_2_0"/>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35" name="Google Shape;735;g2161474bc3c_2_0"/>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736" name="Google Shape;736;g2161474bc3c_2_0"/>
          <p:cNvSpPr/>
          <p:nvPr/>
        </p:nvSpPr>
        <p:spPr>
          <a:xfrm>
            <a:off x="5394700" y="3096550"/>
            <a:ext cx="1251600" cy="1273200"/>
          </a:xfrm>
          <a:prstGeom prst="hexagon">
            <a:avLst>
              <a:gd fmla="val 25000" name="adj"/>
              <a:gd fmla="val 115470" name="vf"/>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g2161474bc3c_2_0"/>
          <p:cNvSpPr txBox="1"/>
          <p:nvPr/>
        </p:nvSpPr>
        <p:spPr>
          <a:xfrm>
            <a:off x="268300" y="1282775"/>
            <a:ext cx="637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EB Garamond Medium"/>
                <a:ea typeface="EB Garamond Medium"/>
                <a:cs typeface="EB Garamond Medium"/>
                <a:sym typeface="EB Garamond Medium"/>
              </a:rPr>
              <a:t>Further Decomposition of Dominating Topic 0</a:t>
            </a:r>
            <a:endParaRPr b="0" i="0" sz="2400" u="none" cap="none" strike="noStrike">
              <a:solidFill>
                <a:schemeClr val="dk1"/>
              </a:solidFill>
              <a:latin typeface="EB Garamond Medium"/>
              <a:ea typeface="EB Garamond Medium"/>
              <a:cs typeface="EB Garamond Medium"/>
              <a:sym typeface="EB Garamond Medium"/>
            </a:endParaRPr>
          </a:p>
        </p:txBody>
      </p:sp>
      <p:sp>
        <p:nvSpPr>
          <p:cNvPr id="738" name="Google Shape;738;g2161474bc3c_2_0"/>
          <p:cNvSpPr txBox="1"/>
          <p:nvPr/>
        </p:nvSpPr>
        <p:spPr>
          <a:xfrm>
            <a:off x="446275" y="1763525"/>
            <a:ext cx="62001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EB Garamond Medium"/>
              <a:buChar char="•"/>
            </a:pPr>
            <a:r>
              <a:rPr b="1" lang="en-US" sz="1800">
                <a:solidFill>
                  <a:srgbClr val="595959"/>
                </a:solidFill>
                <a:latin typeface="EB Garamond"/>
                <a:ea typeface="EB Garamond"/>
                <a:cs typeface="EB Garamond"/>
                <a:sym typeface="EB Garamond"/>
              </a:rPr>
              <a:t>Topic 0</a:t>
            </a:r>
            <a:r>
              <a:rPr lang="en-US" sz="1800">
                <a:solidFill>
                  <a:srgbClr val="595959"/>
                </a:solidFill>
                <a:latin typeface="EB Garamond Medium"/>
                <a:ea typeface="EB Garamond Medium"/>
                <a:cs typeface="EB Garamond Medium"/>
                <a:sym typeface="EB Garamond Medium"/>
              </a:rPr>
              <a:t>: </a:t>
            </a:r>
            <a:r>
              <a:rPr i="1" lang="en-US" sz="1800">
                <a:solidFill>
                  <a:srgbClr val="595959"/>
                </a:solidFill>
                <a:latin typeface="EB Garamond Medium"/>
                <a:ea typeface="EB Garamond Medium"/>
                <a:cs typeface="EB Garamond Medium"/>
                <a:sym typeface="EB Garamond Medium"/>
              </a:rPr>
              <a:t>model, financial, policy, risk, shocks, …</a:t>
            </a:r>
            <a:endParaRPr i="1" sz="1800">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Occupy 5,000+ abstracts, need further splitting …</a:t>
            </a:r>
            <a:endParaRPr sz="1800">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We re-run a </a:t>
            </a:r>
            <a:r>
              <a:rPr lang="en-US" sz="1800">
                <a:solidFill>
                  <a:srgbClr val="595959"/>
                </a:solidFill>
                <a:latin typeface="EB Garamond Medium"/>
                <a:ea typeface="EB Garamond Medium"/>
                <a:cs typeface="EB Garamond Medium"/>
                <a:sym typeface="EB Garamond Medium"/>
              </a:rPr>
              <a:t>TM</a:t>
            </a:r>
            <a:r>
              <a:rPr lang="en-US" sz="1800">
                <a:solidFill>
                  <a:srgbClr val="595959"/>
                </a:solidFill>
                <a:latin typeface="EB Garamond Medium"/>
                <a:ea typeface="EB Garamond Medium"/>
                <a:cs typeface="EB Garamond Medium"/>
                <a:sym typeface="EB Garamond Medium"/>
              </a:rPr>
              <a:t> on abstracts that belong to Topic 0.</a:t>
            </a:r>
            <a:endParaRPr sz="1800">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Show the results of Top 8 subtopics:</a:t>
            </a:r>
            <a:endParaRPr sz="1800">
              <a:solidFill>
                <a:srgbClr val="595959"/>
              </a:solidFill>
              <a:latin typeface="EB Garamond Medium"/>
              <a:ea typeface="EB Garamond Medium"/>
              <a:cs typeface="EB Garamond Medium"/>
              <a:sym typeface="EB Garamond Medium"/>
            </a:endParaRPr>
          </a:p>
        </p:txBody>
      </p:sp>
      <p:sp>
        <p:nvSpPr>
          <p:cNvPr id="739" name="Google Shape;739;g2161474bc3c_2_0"/>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Topic Modeling Analysis</a:t>
            </a:r>
            <a:endParaRPr b="0" i="0" sz="2900" u="none" cap="none" strike="noStrike">
              <a:solidFill>
                <a:srgbClr val="000000"/>
              </a:solidFill>
              <a:latin typeface="EB Garamond Medium"/>
              <a:ea typeface="EB Garamond Medium"/>
              <a:cs typeface="EB Garamond Medium"/>
              <a:sym typeface="EB Garamond Medium"/>
            </a:endParaRPr>
          </a:p>
        </p:txBody>
      </p:sp>
      <p:pic>
        <p:nvPicPr>
          <p:cNvPr id="740" name="Google Shape;740;g2161474bc3c_2_0"/>
          <p:cNvPicPr preferRelativeResize="0"/>
          <p:nvPr/>
        </p:nvPicPr>
        <p:blipFill>
          <a:blip r:embed="rId3">
            <a:alphaModFix/>
          </a:blip>
          <a:stretch>
            <a:fillRect/>
          </a:stretch>
        </p:blipFill>
        <p:spPr>
          <a:xfrm>
            <a:off x="446275" y="3096551"/>
            <a:ext cx="6729298" cy="3210576"/>
          </a:xfrm>
          <a:prstGeom prst="rect">
            <a:avLst/>
          </a:prstGeom>
          <a:noFill/>
          <a:ln>
            <a:noFill/>
          </a:ln>
        </p:spPr>
      </p:pic>
      <p:pic>
        <p:nvPicPr>
          <p:cNvPr id="741" name="Google Shape;741;g2161474bc3c_2_0"/>
          <p:cNvPicPr preferRelativeResize="0"/>
          <p:nvPr/>
        </p:nvPicPr>
        <p:blipFill>
          <a:blip r:embed="rId4">
            <a:alphaModFix/>
          </a:blip>
          <a:stretch>
            <a:fillRect/>
          </a:stretch>
        </p:blipFill>
        <p:spPr>
          <a:xfrm>
            <a:off x="7496400" y="2183050"/>
            <a:ext cx="4146275" cy="4100024"/>
          </a:xfrm>
          <a:prstGeom prst="rect">
            <a:avLst/>
          </a:prstGeom>
          <a:noFill/>
          <a:ln>
            <a:noFill/>
          </a:ln>
        </p:spPr>
      </p:pic>
      <p:cxnSp>
        <p:nvCxnSpPr>
          <p:cNvPr id="742" name="Google Shape;742;g2161474bc3c_2_0"/>
          <p:cNvCxnSpPr/>
          <p:nvPr/>
        </p:nvCxnSpPr>
        <p:spPr>
          <a:xfrm flipH="1" rot="10800000">
            <a:off x="6391800" y="1852925"/>
            <a:ext cx="952200" cy="1459800"/>
          </a:xfrm>
          <a:prstGeom prst="straightConnector1">
            <a:avLst/>
          </a:prstGeom>
          <a:noFill/>
          <a:ln cap="flat" cmpd="sng" w="38100">
            <a:solidFill>
              <a:srgbClr val="FF0000"/>
            </a:solidFill>
            <a:prstDash val="solid"/>
            <a:round/>
            <a:headEnd len="sm" w="sm" type="none"/>
            <a:tailEnd len="med" w="med" type="triangle"/>
          </a:ln>
        </p:spPr>
      </p:cxnSp>
      <p:sp>
        <p:nvSpPr>
          <p:cNvPr id="743" name="Google Shape;743;g2161474bc3c_2_0"/>
          <p:cNvSpPr txBox="1"/>
          <p:nvPr/>
        </p:nvSpPr>
        <p:spPr>
          <a:xfrm>
            <a:off x="7344000" y="621425"/>
            <a:ext cx="4848000" cy="1231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700"/>
              <a:buFont typeface="Arial"/>
              <a:buNone/>
            </a:pPr>
            <a:r>
              <a:rPr b="1" lang="en-US" sz="1700">
                <a:solidFill>
                  <a:srgbClr val="FF0000"/>
                </a:solidFill>
                <a:latin typeface="EB Garamond"/>
                <a:ea typeface="EB Garamond"/>
                <a:cs typeface="EB Garamond"/>
                <a:sym typeface="EB Garamond"/>
              </a:rPr>
              <a:t>Though similarity scores are relatively high compared with the previous whole model, these subtopics do make sense and form separate economic fields.</a:t>
            </a:r>
            <a:endParaRPr b="1" i="0" sz="1700" u="none" cap="none" strike="noStrike">
              <a:solidFill>
                <a:srgbClr val="FF0000"/>
              </a:solidFill>
              <a:latin typeface="EB Garamond"/>
              <a:ea typeface="EB Garamond"/>
              <a:cs typeface="EB Garamond"/>
              <a:sym typeface="EB Garamond"/>
            </a:endParaRPr>
          </a:p>
        </p:txBody>
      </p:sp>
      <p:cxnSp>
        <p:nvCxnSpPr>
          <p:cNvPr id="744" name="Google Shape;744;g2161474bc3c_2_0"/>
          <p:cNvCxnSpPr/>
          <p:nvPr/>
        </p:nvCxnSpPr>
        <p:spPr>
          <a:xfrm rot="10800000">
            <a:off x="7982900" y="1852925"/>
            <a:ext cx="337500" cy="915900"/>
          </a:xfrm>
          <a:prstGeom prst="straightConnector1">
            <a:avLst/>
          </a:prstGeom>
          <a:noFill/>
          <a:ln cap="flat" cmpd="sng" w="38100">
            <a:solidFill>
              <a:srgbClr val="FF0000"/>
            </a:solidFill>
            <a:prstDash val="solid"/>
            <a:round/>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g2161474bc3c_2_29"/>
          <p:cNvSpPr/>
          <p:nvPr/>
        </p:nvSpPr>
        <p:spPr>
          <a:xfrm>
            <a:off x="0"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0" name="Google Shape;750;g2161474bc3c_2_29"/>
          <p:cNvSpPr/>
          <p:nvPr/>
        </p:nvSpPr>
        <p:spPr>
          <a:xfrm>
            <a:off x="8685450" y="776825"/>
            <a:ext cx="1132800" cy="1205700"/>
          </a:xfrm>
          <a:prstGeom prst="smileyFace">
            <a:avLst>
              <a:gd fmla="val 4653" name="adj"/>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g2161474bc3c_2_29"/>
          <p:cNvSpPr/>
          <p:nvPr/>
        </p:nvSpPr>
        <p:spPr>
          <a:xfrm>
            <a:off x="7"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52" name="Google Shape;752;g2161474bc3c_2_29"/>
          <p:cNvGrpSpPr/>
          <p:nvPr/>
        </p:nvGrpSpPr>
        <p:grpSpPr>
          <a:xfrm>
            <a:off x="506358" y="113913"/>
            <a:ext cx="1618876" cy="963101"/>
            <a:chOff x="620558" y="314872"/>
            <a:chExt cx="1888562" cy="1097926"/>
          </a:xfrm>
        </p:grpSpPr>
        <p:grpSp>
          <p:nvGrpSpPr>
            <p:cNvPr id="753" name="Google Shape;753;g2161474bc3c_2_29"/>
            <p:cNvGrpSpPr/>
            <p:nvPr/>
          </p:nvGrpSpPr>
          <p:grpSpPr>
            <a:xfrm>
              <a:off x="620558" y="314872"/>
              <a:ext cx="1888562" cy="1097926"/>
              <a:chOff x="5455664" y="4687260"/>
              <a:chExt cx="1521439" cy="968189"/>
            </a:xfrm>
          </p:grpSpPr>
          <p:sp>
            <p:nvSpPr>
              <p:cNvPr id="754" name="Google Shape;754;g2161474bc3c_2_29"/>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5" name="Google Shape;755;g2161474bc3c_2_29"/>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56" name="Google Shape;756;g2161474bc3c_2_29"/>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57" name="Google Shape;757;g2161474bc3c_2_29"/>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758" name="Google Shape;758;g2161474bc3c_2_29"/>
          <p:cNvSpPr/>
          <p:nvPr/>
        </p:nvSpPr>
        <p:spPr>
          <a:xfrm>
            <a:off x="5394700" y="3096550"/>
            <a:ext cx="1251600" cy="1273200"/>
          </a:xfrm>
          <a:prstGeom prst="hexagon">
            <a:avLst>
              <a:gd fmla="val 25000" name="adj"/>
              <a:gd fmla="val 115470" name="vf"/>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g2161474bc3c_2_29"/>
          <p:cNvSpPr txBox="1"/>
          <p:nvPr/>
        </p:nvSpPr>
        <p:spPr>
          <a:xfrm>
            <a:off x="268300" y="1282775"/>
            <a:ext cx="637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EB Garamond Medium"/>
                <a:ea typeface="EB Garamond Medium"/>
                <a:cs typeface="EB Garamond Medium"/>
                <a:sym typeface="EB Garamond Medium"/>
              </a:rPr>
              <a:t>Top Institutions by Top 5 Research Topics:</a:t>
            </a:r>
            <a:endParaRPr b="0" i="0" sz="2400" u="none" cap="none" strike="noStrike">
              <a:solidFill>
                <a:schemeClr val="dk1"/>
              </a:solidFill>
              <a:latin typeface="EB Garamond Medium"/>
              <a:ea typeface="EB Garamond Medium"/>
              <a:cs typeface="EB Garamond Medium"/>
              <a:sym typeface="EB Garamond Medium"/>
            </a:endParaRPr>
          </a:p>
        </p:txBody>
      </p:sp>
      <p:sp>
        <p:nvSpPr>
          <p:cNvPr id="760" name="Google Shape;760;g2161474bc3c_2_29"/>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Topic Modeling Analysis</a:t>
            </a:r>
            <a:endParaRPr b="0" i="0" sz="2900" u="none" cap="none" strike="noStrike">
              <a:solidFill>
                <a:srgbClr val="000000"/>
              </a:solidFill>
              <a:latin typeface="EB Garamond Medium"/>
              <a:ea typeface="EB Garamond Medium"/>
              <a:cs typeface="EB Garamond Medium"/>
              <a:sym typeface="EB Garamond Medium"/>
            </a:endParaRPr>
          </a:p>
        </p:txBody>
      </p:sp>
      <p:pic>
        <p:nvPicPr>
          <p:cNvPr id="761" name="Google Shape;761;g2161474bc3c_2_29"/>
          <p:cNvPicPr preferRelativeResize="0"/>
          <p:nvPr/>
        </p:nvPicPr>
        <p:blipFill>
          <a:blip r:embed="rId3">
            <a:alphaModFix/>
          </a:blip>
          <a:stretch>
            <a:fillRect/>
          </a:stretch>
        </p:blipFill>
        <p:spPr>
          <a:xfrm>
            <a:off x="183950" y="2151875"/>
            <a:ext cx="5701799" cy="4171700"/>
          </a:xfrm>
          <a:prstGeom prst="rect">
            <a:avLst/>
          </a:prstGeom>
          <a:noFill/>
          <a:ln>
            <a:noFill/>
          </a:ln>
        </p:spPr>
      </p:pic>
      <p:pic>
        <p:nvPicPr>
          <p:cNvPr id="762" name="Google Shape;762;g2161474bc3c_2_29"/>
          <p:cNvPicPr preferRelativeResize="0"/>
          <p:nvPr/>
        </p:nvPicPr>
        <p:blipFill>
          <a:blip r:embed="rId4">
            <a:alphaModFix/>
          </a:blip>
          <a:stretch>
            <a:fillRect/>
          </a:stretch>
        </p:blipFill>
        <p:spPr>
          <a:xfrm>
            <a:off x="6094250" y="2145441"/>
            <a:ext cx="5847901" cy="419588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g2161474bc3c_2_52"/>
          <p:cNvSpPr/>
          <p:nvPr/>
        </p:nvSpPr>
        <p:spPr>
          <a:xfrm>
            <a:off x="0"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8" name="Google Shape;768;g2161474bc3c_2_52"/>
          <p:cNvSpPr/>
          <p:nvPr/>
        </p:nvSpPr>
        <p:spPr>
          <a:xfrm>
            <a:off x="8685450" y="776825"/>
            <a:ext cx="1132800" cy="1205700"/>
          </a:xfrm>
          <a:prstGeom prst="smileyFace">
            <a:avLst>
              <a:gd fmla="val 4653" name="adj"/>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g2161474bc3c_2_52"/>
          <p:cNvSpPr/>
          <p:nvPr/>
        </p:nvSpPr>
        <p:spPr>
          <a:xfrm>
            <a:off x="7"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70" name="Google Shape;770;g2161474bc3c_2_52"/>
          <p:cNvGrpSpPr/>
          <p:nvPr/>
        </p:nvGrpSpPr>
        <p:grpSpPr>
          <a:xfrm>
            <a:off x="506358" y="113913"/>
            <a:ext cx="1618876" cy="963101"/>
            <a:chOff x="620558" y="314872"/>
            <a:chExt cx="1888562" cy="1097926"/>
          </a:xfrm>
        </p:grpSpPr>
        <p:grpSp>
          <p:nvGrpSpPr>
            <p:cNvPr id="771" name="Google Shape;771;g2161474bc3c_2_52"/>
            <p:cNvGrpSpPr/>
            <p:nvPr/>
          </p:nvGrpSpPr>
          <p:grpSpPr>
            <a:xfrm>
              <a:off x="620558" y="314872"/>
              <a:ext cx="1888562" cy="1097926"/>
              <a:chOff x="5455664" y="4687260"/>
              <a:chExt cx="1521439" cy="968189"/>
            </a:xfrm>
          </p:grpSpPr>
          <p:sp>
            <p:nvSpPr>
              <p:cNvPr id="772" name="Google Shape;772;g2161474bc3c_2_52"/>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3" name="Google Shape;773;g2161474bc3c_2_52"/>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74" name="Google Shape;774;g2161474bc3c_2_52"/>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75" name="Google Shape;775;g2161474bc3c_2_52"/>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776" name="Google Shape;776;g2161474bc3c_2_52"/>
          <p:cNvSpPr/>
          <p:nvPr/>
        </p:nvSpPr>
        <p:spPr>
          <a:xfrm>
            <a:off x="5394700" y="3096550"/>
            <a:ext cx="1251600" cy="1273200"/>
          </a:xfrm>
          <a:prstGeom prst="hexagon">
            <a:avLst>
              <a:gd fmla="val 25000" name="adj"/>
              <a:gd fmla="val 115470" name="vf"/>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g2161474bc3c_2_52"/>
          <p:cNvSpPr txBox="1"/>
          <p:nvPr/>
        </p:nvSpPr>
        <p:spPr>
          <a:xfrm>
            <a:off x="268300" y="1282775"/>
            <a:ext cx="637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EB Garamond Medium"/>
                <a:ea typeface="EB Garamond Medium"/>
                <a:cs typeface="EB Garamond Medium"/>
                <a:sym typeface="EB Garamond Medium"/>
              </a:rPr>
              <a:t>Top Institutions by Top 5 Research Topics:</a:t>
            </a:r>
            <a:endParaRPr b="0" i="0" sz="2400" u="none" cap="none" strike="noStrike">
              <a:solidFill>
                <a:schemeClr val="dk1"/>
              </a:solidFill>
              <a:latin typeface="EB Garamond Medium"/>
              <a:ea typeface="EB Garamond Medium"/>
              <a:cs typeface="EB Garamond Medium"/>
              <a:sym typeface="EB Garamond Medium"/>
            </a:endParaRPr>
          </a:p>
        </p:txBody>
      </p:sp>
      <p:sp>
        <p:nvSpPr>
          <p:cNvPr id="778" name="Google Shape;778;g2161474bc3c_2_52"/>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Topic Modeling Analysis</a:t>
            </a:r>
            <a:endParaRPr b="0" i="0" sz="2900" u="none" cap="none" strike="noStrike">
              <a:solidFill>
                <a:srgbClr val="000000"/>
              </a:solidFill>
              <a:latin typeface="EB Garamond Medium"/>
              <a:ea typeface="EB Garamond Medium"/>
              <a:cs typeface="EB Garamond Medium"/>
              <a:sym typeface="EB Garamond Medium"/>
            </a:endParaRPr>
          </a:p>
        </p:txBody>
      </p:sp>
      <p:pic>
        <p:nvPicPr>
          <p:cNvPr id="779" name="Google Shape;779;g2161474bc3c_2_52"/>
          <p:cNvPicPr preferRelativeResize="0"/>
          <p:nvPr/>
        </p:nvPicPr>
        <p:blipFill>
          <a:blip r:embed="rId3">
            <a:alphaModFix/>
          </a:blip>
          <a:stretch>
            <a:fillRect/>
          </a:stretch>
        </p:blipFill>
        <p:spPr>
          <a:xfrm>
            <a:off x="274126" y="2253850"/>
            <a:ext cx="5551924" cy="4049700"/>
          </a:xfrm>
          <a:prstGeom prst="rect">
            <a:avLst/>
          </a:prstGeom>
          <a:noFill/>
          <a:ln>
            <a:noFill/>
          </a:ln>
        </p:spPr>
      </p:pic>
      <p:pic>
        <p:nvPicPr>
          <p:cNvPr id="780" name="Google Shape;780;g2161474bc3c_2_52"/>
          <p:cNvPicPr preferRelativeResize="0"/>
          <p:nvPr/>
        </p:nvPicPr>
        <p:blipFill>
          <a:blip r:embed="rId4">
            <a:alphaModFix/>
          </a:blip>
          <a:stretch>
            <a:fillRect/>
          </a:stretch>
        </p:blipFill>
        <p:spPr>
          <a:xfrm>
            <a:off x="6171775" y="2253850"/>
            <a:ext cx="5698850" cy="40497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g213aa9d9a43_12_75"/>
          <p:cNvSpPr/>
          <p:nvPr/>
        </p:nvSpPr>
        <p:spPr>
          <a:xfrm>
            <a:off x="0"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Times New Roman"/>
                <a:ea typeface="Times New Roman"/>
                <a:cs typeface="Times New Roman"/>
                <a:sym typeface="Times New Roman"/>
              </a:rPr>
              <a:t>Data Description</a:t>
            </a:r>
            <a:endParaRPr b="1" i="0" sz="1800" u="none" cap="none" strike="noStrike">
              <a:solidFill>
                <a:schemeClr val="lt1"/>
              </a:solidFill>
              <a:latin typeface="Times New Roman"/>
              <a:ea typeface="Times New Roman"/>
              <a:cs typeface="Times New Roman"/>
              <a:sym typeface="Times New Roman"/>
            </a:endParaRPr>
          </a:p>
        </p:txBody>
      </p:sp>
      <p:sp>
        <p:nvSpPr>
          <p:cNvPr id="313" name="Google Shape;313;g213aa9d9a43_12_75"/>
          <p:cNvSpPr/>
          <p:nvPr/>
        </p:nvSpPr>
        <p:spPr>
          <a:xfrm>
            <a:off x="0" y="0"/>
            <a:ext cx="12192000" cy="68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p:txBody>
      </p:sp>
      <p:sp>
        <p:nvSpPr>
          <p:cNvPr id="314" name="Google Shape;314;g213aa9d9a43_12_75"/>
          <p:cNvSpPr/>
          <p:nvPr/>
        </p:nvSpPr>
        <p:spPr>
          <a:xfrm>
            <a:off x="3745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5" name="Google Shape;315;g213aa9d9a43_12_75"/>
          <p:cNvSpPr/>
          <p:nvPr/>
        </p:nvSpPr>
        <p:spPr>
          <a:xfrm>
            <a:off x="1347787" y="3048502"/>
            <a:ext cx="8148600" cy="964800"/>
          </a:xfrm>
          <a:prstGeom prst="roundRect">
            <a:avLst>
              <a:gd fmla="val 16667" name="adj"/>
            </a:avLst>
          </a:prstGeom>
          <a:no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6" name="Google Shape;316;g213aa9d9a43_12_75"/>
          <p:cNvSpPr/>
          <p:nvPr/>
        </p:nvSpPr>
        <p:spPr>
          <a:xfrm>
            <a:off x="1347788" y="1875294"/>
            <a:ext cx="8148600" cy="964800"/>
          </a:xfrm>
          <a:prstGeom prst="roundRect">
            <a:avLst>
              <a:gd fmla="val 16667" name="adj"/>
            </a:avLst>
          </a:prstGeom>
          <a:no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7" name="Google Shape;317;g213aa9d9a43_12_75"/>
          <p:cNvSpPr/>
          <p:nvPr/>
        </p:nvSpPr>
        <p:spPr>
          <a:xfrm>
            <a:off x="9182961" y="3898924"/>
            <a:ext cx="3009039" cy="2959076"/>
          </a:xfrm>
          <a:custGeom>
            <a:rect b="b" l="l" r="r" t="t"/>
            <a:pathLst>
              <a:path extrusionOk="0" h="2229947" w="2267599">
                <a:moveTo>
                  <a:pt x="90969" y="1871736"/>
                </a:moveTo>
                <a:lnTo>
                  <a:pt x="480792" y="1663095"/>
                </a:lnTo>
                <a:lnTo>
                  <a:pt x="967906" y="1876926"/>
                </a:lnTo>
                <a:lnTo>
                  <a:pt x="1176453" y="1876926"/>
                </a:lnTo>
                <a:lnTo>
                  <a:pt x="839569" y="1684421"/>
                </a:lnTo>
                <a:cubicBezTo>
                  <a:pt x="837807" y="1568540"/>
                  <a:pt x="836046" y="1452660"/>
                  <a:pt x="834284" y="1336779"/>
                </a:cubicBezTo>
                <a:lnTo>
                  <a:pt x="0" y="1304601"/>
                </a:lnTo>
                <a:lnTo>
                  <a:pt x="326221" y="1026695"/>
                </a:lnTo>
                <a:lnTo>
                  <a:pt x="1144369" y="1010653"/>
                </a:lnTo>
                <a:lnTo>
                  <a:pt x="1337063" y="1267326"/>
                </a:lnTo>
                <a:lnTo>
                  <a:pt x="1235337" y="1256663"/>
                </a:lnTo>
                <a:lnTo>
                  <a:pt x="1112568" y="1096148"/>
                </a:lnTo>
                <a:lnTo>
                  <a:pt x="837821" y="1679137"/>
                </a:lnTo>
                <a:lnTo>
                  <a:pt x="1176454" y="1869464"/>
                </a:lnTo>
                <a:cubicBezTo>
                  <a:pt x="1174692" y="1762516"/>
                  <a:pt x="1162173" y="1679074"/>
                  <a:pt x="1160411" y="1572126"/>
                </a:cubicBezTo>
                <a:lnTo>
                  <a:pt x="1080389" y="1572220"/>
                </a:lnTo>
                <a:lnTo>
                  <a:pt x="1352633" y="1325738"/>
                </a:lnTo>
                <a:lnTo>
                  <a:pt x="1694989" y="1599020"/>
                </a:lnTo>
                <a:lnTo>
                  <a:pt x="1818137" y="1572126"/>
                </a:lnTo>
                <a:lnTo>
                  <a:pt x="1834179" y="2229947"/>
                </a:lnTo>
                <a:lnTo>
                  <a:pt x="2197297" y="2224851"/>
                </a:lnTo>
                <a:lnTo>
                  <a:pt x="2267599" y="1951947"/>
                </a:lnTo>
                <a:lnTo>
                  <a:pt x="2010642" y="1968084"/>
                </a:lnTo>
                <a:lnTo>
                  <a:pt x="1994600" y="1422275"/>
                </a:lnTo>
                <a:lnTo>
                  <a:pt x="2085380" y="1406609"/>
                </a:lnTo>
                <a:lnTo>
                  <a:pt x="1764821" y="732747"/>
                </a:lnTo>
                <a:lnTo>
                  <a:pt x="1385000" y="721895"/>
                </a:lnTo>
                <a:lnTo>
                  <a:pt x="1352916" y="786063"/>
                </a:lnTo>
                <a:cubicBezTo>
                  <a:pt x="1354741" y="572168"/>
                  <a:pt x="1351187" y="358274"/>
                  <a:pt x="1353012" y="144379"/>
                </a:cubicBezTo>
                <a:lnTo>
                  <a:pt x="1128327" y="0"/>
                </a:lnTo>
                <a:lnTo>
                  <a:pt x="1058874" y="5379"/>
                </a:lnTo>
                <a:lnTo>
                  <a:pt x="935821" y="144379"/>
                </a:lnTo>
                <a:lnTo>
                  <a:pt x="930631" y="582800"/>
                </a:lnTo>
                <a:lnTo>
                  <a:pt x="1208537" y="572420"/>
                </a:lnTo>
                <a:lnTo>
                  <a:pt x="1192495" y="144379"/>
                </a:lnTo>
                <a:lnTo>
                  <a:pt x="1080200" y="6416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8" name="Google Shape;318;g213aa9d9a43_12_75"/>
          <p:cNvSpPr/>
          <p:nvPr/>
        </p:nvSpPr>
        <p:spPr>
          <a:xfrm>
            <a:off x="9284380" y="5296486"/>
            <a:ext cx="1294525" cy="316523"/>
          </a:xfrm>
          <a:custGeom>
            <a:rect b="b" l="l" r="r" t="t"/>
            <a:pathLst>
              <a:path extrusionOk="0" h="316523" w="1294525">
                <a:moveTo>
                  <a:pt x="0" y="296650"/>
                </a:moveTo>
                <a:lnTo>
                  <a:pt x="1013171" y="316523"/>
                </a:lnTo>
                <a:lnTo>
                  <a:pt x="1294525" y="0"/>
                </a:lnTo>
                <a:lnTo>
                  <a:pt x="330888" y="7034"/>
                </a:lnTo>
                <a:lnTo>
                  <a:pt x="0" y="29665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9" name="Google Shape;319;g213aa9d9a43_12_75"/>
          <p:cNvSpPr/>
          <p:nvPr/>
        </p:nvSpPr>
        <p:spPr>
          <a:xfrm>
            <a:off x="9200225" y="5655076"/>
            <a:ext cx="1056443" cy="133165"/>
          </a:xfrm>
          <a:custGeom>
            <a:rect b="b" l="l" r="r" t="t"/>
            <a:pathLst>
              <a:path extrusionOk="0" h="133165" w="1056443">
                <a:moveTo>
                  <a:pt x="2959" y="0"/>
                </a:moveTo>
                <a:lnTo>
                  <a:pt x="1056443" y="53266"/>
                </a:lnTo>
                <a:lnTo>
                  <a:pt x="1053484" y="133165"/>
                </a:lnTo>
                <a:lnTo>
                  <a:pt x="0" y="56225"/>
                </a:lnTo>
                <a:lnTo>
                  <a:pt x="2959"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0" name="Google Shape;320;g213aa9d9a43_12_75"/>
          <p:cNvSpPr/>
          <p:nvPr/>
        </p:nvSpPr>
        <p:spPr>
          <a:xfrm>
            <a:off x="10582271" y="5671291"/>
            <a:ext cx="183622" cy="381384"/>
          </a:xfrm>
          <a:custGeom>
            <a:rect b="b" l="l" r="r" t="t"/>
            <a:pathLst>
              <a:path extrusionOk="0" h="381384" w="183622">
                <a:moveTo>
                  <a:pt x="75" y="1994"/>
                </a:moveTo>
                <a:lnTo>
                  <a:pt x="180576" y="0"/>
                </a:lnTo>
                <a:cubicBezTo>
                  <a:pt x="181591" y="57397"/>
                  <a:pt x="182607" y="114795"/>
                  <a:pt x="183622" y="172192"/>
                </a:cubicBezTo>
                <a:lnTo>
                  <a:pt x="33447" y="312356"/>
                </a:lnTo>
                <a:lnTo>
                  <a:pt x="140238" y="322367"/>
                </a:lnTo>
                <a:lnTo>
                  <a:pt x="146151" y="375180"/>
                </a:lnTo>
                <a:lnTo>
                  <a:pt x="9616" y="381384"/>
                </a:lnTo>
                <a:cubicBezTo>
                  <a:pt x="10729" y="252345"/>
                  <a:pt x="-1038" y="131033"/>
                  <a:pt x="75" y="1994"/>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1" name="Google Shape;321;g213aa9d9a43_12_75"/>
          <p:cNvSpPr/>
          <p:nvPr/>
        </p:nvSpPr>
        <p:spPr>
          <a:xfrm>
            <a:off x="11021085" y="5598059"/>
            <a:ext cx="666939" cy="380246"/>
          </a:xfrm>
          <a:custGeom>
            <a:rect b="b" l="l" r="r" t="t"/>
            <a:pathLst>
              <a:path extrusionOk="0" h="380246" w="666939">
                <a:moveTo>
                  <a:pt x="0" y="39232"/>
                </a:moveTo>
                <a:lnTo>
                  <a:pt x="238408" y="0"/>
                </a:lnTo>
                <a:lnTo>
                  <a:pt x="666939" y="316872"/>
                </a:lnTo>
                <a:lnTo>
                  <a:pt x="425513" y="380246"/>
                </a:lnTo>
                <a:lnTo>
                  <a:pt x="0" y="39232"/>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2" name="Google Shape;322;g213aa9d9a43_12_75"/>
          <p:cNvSpPr/>
          <p:nvPr/>
        </p:nvSpPr>
        <p:spPr>
          <a:xfrm>
            <a:off x="10896818" y="5976350"/>
            <a:ext cx="162444" cy="277727"/>
          </a:xfrm>
          <a:custGeom>
            <a:rect b="b" l="l" r="r" t="t"/>
            <a:pathLst>
              <a:path extrusionOk="0" h="277727" w="162444">
                <a:moveTo>
                  <a:pt x="0" y="0"/>
                </a:moveTo>
                <a:lnTo>
                  <a:pt x="10481" y="277727"/>
                </a:lnTo>
                <a:lnTo>
                  <a:pt x="162444" y="275107"/>
                </a:lnTo>
                <a:cubicBezTo>
                  <a:pt x="160697" y="179911"/>
                  <a:pt x="153711" y="95196"/>
                  <a:pt x="151964" y="0"/>
                </a:cubicBezTo>
                <a:lnTo>
                  <a:pt x="0" y="0"/>
                </a:lnTo>
                <a:close/>
              </a:path>
            </a:pathLst>
          </a:custGeom>
          <a:gradFill>
            <a:gsLst>
              <a:gs pos="0">
                <a:srgbClr val="FFDE7E"/>
              </a:gs>
              <a:gs pos="50000">
                <a:srgbClr val="FFE9B1"/>
              </a:gs>
              <a:gs pos="100000">
                <a:srgbClr val="FFF2D9"/>
              </a:gs>
            </a:gsLst>
            <a:path path="circle">
              <a:fillToRect b="50%" l="50%" r="50%" t="50%"/>
            </a:path>
            <a:tileRect/>
          </a:grad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3" name="Google Shape;323;g213aa9d9a43_12_75"/>
          <p:cNvSpPr/>
          <p:nvPr/>
        </p:nvSpPr>
        <p:spPr>
          <a:xfrm>
            <a:off x="11144615" y="4909804"/>
            <a:ext cx="745498" cy="844509"/>
          </a:xfrm>
          <a:custGeom>
            <a:rect b="b" l="l" r="r" t="t"/>
            <a:pathLst>
              <a:path extrusionOk="0" h="844509" w="745498">
                <a:moveTo>
                  <a:pt x="0" y="0"/>
                </a:moveTo>
                <a:lnTo>
                  <a:pt x="358189" y="11648"/>
                </a:lnTo>
                <a:lnTo>
                  <a:pt x="745498" y="821213"/>
                </a:lnTo>
                <a:lnTo>
                  <a:pt x="387310" y="844509"/>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4" name="Google Shape;324;g213aa9d9a43_12_75"/>
          <p:cNvSpPr/>
          <p:nvPr/>
        </p:nvSpPr>
        <p:spPr>
          <a:xfrm>
            <a:off x="11741824" y="6525846"/>
            <a:ext cx="395469" cy="299473"/>
          </a:xfrm>
          <a:custGeom>
            <a:rect b="b" l="l" r="r" t="t"/>
            <a:pathLst>
              <a:path extrusionOk="0" h="299473" w="395469">
                <a:moveTo>
                  <a:pt x="103460" y="22026"/>
                </a:moveTo>
                <a:lnTo>
                  <a:pt x="395469" y="0"/>
                </a:lnTo>
                <a:lnTo>
                  <a:pt x="318736" y="287749"/>
                </a:lnTo>
                <a:lnTo>
                  <a:pt x="0" y="299473"/>
                </a:lnTo>
                <a:lnTo>
                  <a:pt x="103460" y="22026"/>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5" name="Google Shape;325;g213aa9d9a43_12_75"/>
          <p:cNvSpPr/>
          <p:nvPr/>
        </p:nvSpPr>
        <p:spPr>
          <a:xfrm>
            <a:off x="11131991" y="5402179"/>
            <a:ext cx="141597" cy="220579"/>
          </a:xfrm>
          <a:custGeom>
            <a:rect b="b" l="l" r="r" t="t"/>
            <a:pathLst>
              <a:path extrusionOk="0" h="278117" w="137588">
                <a:moveTo>
                  <a:pt x="0" y="0"/>
                </a:moveTo>
                <a:lnTo>
                  <a:pt x="125556" y="1391"/>
                </a:lnTo>
                <a:lnTo>
                  <a:pt x="137588" y="250043"/>
                </a:lnTo>
                <a:lnTo>
                  <a:pt x="1230" y="278117"/>
                </a:lnTo>
                <a:lnTo>
                  <a:pt x="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6" name="Google Shape;326;g213aa9d9a43_12_75"/>
          <p:cNvSpPr/>
          <p:nvPr/>
        </p:nvSpPr>
        <p:spPr>
          <a:xfrm>
            <a:off x="10413242" y="4742597"/>
            <a:ext cx="371901" cy="586854"/>
          </a:xfrm>
          <a:custGeom>
            <a:rect b="b" l="l" r="r" t="t"/>
            <a:pathLst>
              <a:path extrusionOk="0" h="661917" w="371901">
                <a:moveTo>
                  <a:pt x="0" y="569794"/>
                </a:moveTo>
                <a:cubicBezTo>
                  <a:pt x="1137" y="382137"/>
                  <a:pt x="2275" y="194481"/>
                  <a:pt x="3412" y="6824"/>
                </a:cubicBezTo>
                <a:lnTo>
                  <a:pt x="361665" y="0"/>
                </a:lnTo>
                <a:lnTo>
                  <a:pt x="371901" y="661917"/>
                </a:lnTo>
                <a:lnTo>
                  <a:pt x="293427" y="573206"/>
                </a:lnTo>
                <a:lnTo>
                  <a:pt x="283191" y="170597"/>
                </a:lnTo>
                <a:lnTo>
                  <a:pt x="75062" y="17400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7" name="Google Shape;327;g213aa9d9a43_12_75"/>
          <p:cNvSpPr/>
          <p:nvPr/>
        </p:nvSpPr>
        <p:spPr>
          <a:xfrm>
            <a:off x="10630015" y="4190133"/>
            <a:ext cx="295624" cy="115282"/>
          </a:xfrm>
          <a:custGeom>
            <a:rect b="b" l="l" r="r" t="t"/>
            <a:pathLst>
              <a:path extrusionOk="0" h="115282" w="295624">
                <a:moveTo>
                  <a:pt x="0" y="45"/>
                </a:moveTo>
                <a:lnTo>
                  <a:pt x="109600" y="0"/>
                </a:lnTo>
                <a:lnTo>
                  <a:pt x="295624" y="115282"/>
                </a:lnTo>
                <a:lnTo>
                  <a:pt x="175455" y="102492"/>
                </a:lnTo>
                <a:lnTo>
                  <a:pt x="0" y="45"/>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8" name="Google Shape;328;g213aa9d9a43_12_75"/>
          <p:cNvSpPr/>
          <p:nvPr/>
        </p:nvSpPr>
        <p:spPr>
          <a:xfrm>
            <a:off x="10791576" y="4706206"/>
            <a:ext cx="151468" cy="83875"/>
          </a:xfrm>
          <a:custGeom>
            <a:rect b="b" l="l" r="r" t="t"/>
            <a:pathLst>
              <a:path extrusionOk="0" h="83875" w="151468">
                <a:moveTo>
                  <a:pt x="0" y="0"/>
                </a:moveTo>
                <a:lnTo>
                  <a:pt x="151468" y="23518"/>
                </a:lnTo>
                <a:lnTo>
                  <a:pt x="148450" y="8387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29" name="Google Shape;329;g213aa9d9a43_12_75"/>
          <p:cNvSpPr/>
          <p:nvPr/>
        </p:nvSpPr>
        <p:spPr>
          <a:xfrm>
            <a:off x="8480110" y="6358071"/>
            <a:ext cx="1586836" cy="504202"/>
          </a:xfrm>
          <a:custGeom>
            <a:rect b="b" l="l" r="r" t="t"/>
            <a:pathLst>
              <a:path extrusionOk="0" h="504202" w="1586836">
                <a:moveTo>
                  <a:pt x="484428" y="0"/>
                </a:moveTo>
                <a:lnTo>
                  <a:pt x="1074088" y="42729"/>
                </a:lnTo>
                <a:lnTo>
                  <a:pt x="1586836" y="350378"/>
                </a:lnTo>
                <a:lnTo>
                  <a:pt x="1450103" y="350378"/>
                </a:lnTo>
                <a:cubicBezTo>
                  <a:pt x="1451351" y="401653"/>
                  <a:pt x="1452598" y="452927"/>
                  <a:pt x="1453846" y="504202"/>
                </a:cubicBezTo>
                <a:lnTo>
                  <a:pt x="604069" y="495656"/>
                </a:lnTo>
                <a:lnTo>
                  <a:pt x="595524" y="264920"/>
                </a:lnTo>
                <a:lnTo>
                  <a:pt x="997176" y="111095"/>
                </a:lnTo>
                <a:lnTo>
                  <a:pt x="322058" y="68366"/>
                </a:lnTo>
                <a:lnTo>
                  <a:pt x="0" y="170510"/>
                </a:lnTo>
                <a:lnTo>
                  <a:pt x="621161" y="256374"/>
                </a:lnTo>
                <a:lnTo>
                  <a:pt x="621161" y="256374"/>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0" name="Google Shape;330;g213aa9d9a43_12_75"/>
          <p:cNvSpPr/>
          <p:nvPr/>
        </p:nvSpPr>
        <p:spPr>
          <a:xfrm>
            <a:off x="8487833" y="6574367"/>
            <a:ext cx="563034" cy="266700"/>
          </a:xfrm>
          <a:custGeom>
            <a:rect b="b" l="l" r="r" t="t"/>
            <a:pathLst>
              <a:path extrusionOk="0" h="266700" w="563034">
                <a:moveTo>
                  <a:pt x="4234" y="0"/>
                </a:moveTo>
                <a:lnTo>
                  <a:pt x="550334" y="71966"/>
                </a:lnTo>
                <a:lnTo>
                  <a:pt x="563034" y="266700"/>
                </a:lnTo>
                <a:lnTo>
                  <a:pt x="0" y="182033"/>
                </a:lnTo>
                <a:cubicBezTo>
                  <a:pt x="1411" y="121355"/>
                  <a:pt x="2823" y="60678"/>
                  <a:pt x="4234" y="0"/>
                </a:cubicBez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1" name="Google Shape;331;g213aa9d9a43_12_75"/>
          <p:cNvSpPr/>
          <p:nvPr/>
        </p:nvSpPr>
        <p:spPr>
          <a:xfrm>
            <a:off x="5959035" y="5503460"/>
            <a:ext cx="3243943" cy="1110343"/>
          </a:xfrm>
          <a:custGeom>
            <a:rect b="b" l="l" r="r" t="t"/>
            <a:pathLst>
              <a:path extrusionOk="0" h="1110343" w="3243943">
                <a:moveTo>
                  <a:pt x="3243943" y="152400"/>
                </a:moveTo>
                <a:lnTo>
                  <a:pt x="2895600" y="348343"/>
                </a:lnTo>
                <a:lnTo>
                  <a:pt x="1894114" y="0"/>
                </a:lnTo>
                <a:lnTo>
                  <a:pt x="1153885" y="587829"/>
                </a:lnTo>
                <a:lnTo>
                  <a:pt x="326571" y="1110343"/>
                </a:lnTo>
                <a:lnTo>
                  <a:pt x="0" y="111034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2" name="Google Shape;332;g213aa9d9a43_12_75"/>
          <p:cNvSpPr/>
          <p:nvPr/>
        </p:nvSpPr>
        <p:spPr>
          <a:xfrm>
            <a:off x="7456868" y="5563673"/>
            <a:ext cx="1300766" cy="701899"/>
          </a:xfrm>
          <a:custGeom>
            <a:rect b="b" l="l" r="r" t="t"/>
            <a:pathLst>
              <a:path extrusionOk="0" h="701899" w="1300766">
                <a:moveTo>
                  <a:pt x="392805" y="0"/>
                </a:moveTo>
                <a:lnTo>
                  <a:pt x="0" y="309093"/>
                </a:lnTo>
                <a:lnTo>
                  <a:pt x="895081" y="701899"/>
                </a:lnTo>
                <a:lnTo>
                  <a:pt x="1300766" y="321972"/>
                </a:lnTo>
                <a:lnTo>
                  <a:pt x="392805"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3" name="Google Shape;333;g213aa9d9a43_12_75"/>
          <p:cNvSpPr/>
          <p:nvPr/>
        </p:nvSpPr>
        <p:spPr>
          <a:xfrm>
            <a:off x="7467845" y="5930292"/>
            <a:ext cx="1496705" cy="900166"/>
          </a:xfrm>
          <a:custGeom>
            <a:rect b="b" l="l" r="r" t="t"/>
            <a:pathLst>
              <a:path extrusionOk="0" h="900166" w="1496705">
                <a:moveTo>
                  <a:pt x="0" y="0"/>
                </a:moveTo>
                <a:lnTo>
                  <a:pt x="868782" y="396570"/>
                </a:lnTo>
                <a:cubicBezTo>
                  <a:pt x="870877" y="556005"/>
                  <a:pt x="876113" y="734295"/>
                  <a:pt x="878208" y="893730"/>
                </a:cubicBezTo>
                <a:lnTo>
                  <a:pt x="927046" y="900166"/>
                </a:lnTo>
                <a:cubicBezTo>
                  <a:pt x="927033" y="728123"/>
                  <a:pt x="927021" y="556081"/>
                  <a:pt x="927008" y="384038"/>
                </a:cubicBezTo>
                <a:lnTo>
                  <a:pt x="1307829" y="20444"/>
                </a:lnTo>
                <a:lnTo>
                  <a:pt x="1496705" y="20299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4" name="Google Shape;334;g213aa9d9a43_12_75"/>
          <p:cNvSpPr/>
          <p:nvPr/>
        </p:nvSpPr>
        <p:spPr>
          <a:xfrm>
            <a:off x="11226733" y="6141595"/>
            <a:ext cx="203930" cy="721227"/>
          </a:xfrm>
          <a:custGeom>
            <a:rect b="b" l="l" r="r" t="t"/>
            <a:pathLst>
              <a:path extrusionOk="0" h="721227" w="203930">
                <a:moveTo>
                  <a:pt x="0" y="0"/>
                </a:moveTo>
                <a:lnTo>
                  <a:pt x="185940" y="8611"/>
                </a:lnTo>
                <a:cubicBezTo>
                  <a:pt x="188606" y="236989"/>
                  <a:pt x="201264" y="492849"/>
                  <a:pt x="203930" y="721227"/>
                </a:cubicBez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5" name="Google Shape;335;g213aa9d9a43_12_75"/>
          <p:cNvSpPr/>
          <p:nvPr/>
        </p:nvSpPr>
        <p:spPr>
          <a:xfrm>
            <a:off x="7756072" y="5666015"/>
            <a:ext cx="551905" cy="431074"/>
          </a:xfrm>
          <a:custGeom>
            <a:rect b="b" l="l" r="r" t="t"/>
            <a:pathLst>
              <a:path extrusionOk="0" h="431074" w="551905">
                <a:moveTo>
                  <a:pt x="0" y="323306"/>
                </a:moveTo>
                <a:lnTo>
                  <a:pt x="359228" y="0"/>
                </a:lnTo>
                <a:lnTo>
                  <a:pt x="551905" y="75111"/>
                </a:lnTo>
                <a:lnTo>
                  <a:pt x="238397" y="431074"/>
                </a:lnTo>
                <a:lnTo>
                  <a:pt x="0" y="323306"/>
                </a:lnTo>
                <a:close/>
              </a:path>
            </a:pathLst>
          </a:custGeom>
          <a:gradFill>
            <a:gsLst>
              <a:gs pos="0">
                <a:srgbClr val="FFDE7E"/>
              </a:gs>
              <a:gs pos="50000">
                <a:srgbClr val="FFE9B1"/>
              </a:gs>
              <a:gs pos="100000">
                <a:srgbClr val="FFF2D9"/>
              </a:gs>
            </a:gsLst>
            <a:lin ang="10800000" scaled="0"/>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36" name="Google Shape;336;g213aa9d9a43_12_75"/>
          <p:cNvSpPr/>
          <p:nvPr/>
        </p:nvSpPr>
        <p:spPr>
          <a:xfrm>
            <a:off x="1183339" y="1281391"/>
            <a:ext cx="103605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Examine the characters of the economic research collaboration </a:t>
            </a:r>
            <a:r>
              <a:rPr b="1" lang="en-US" sz="2400">
                <a:solidFill>
                  <a:schemeClr val="dk1"/>
                </a:solidFill>
                <a:latin typeface="EB Garamond"/>
                <a:ea typeface="EB Garamond"/>
                <a:cs typeface="EB Garamond"/>
                <a:sym typeface="EB Garamond"/>
              </a:rPr>
              <a:t>and topics</a:t>
            </a:r>
            <a:endParaRPr b="0" i="0" sz="1400" u="none" cap="none" strike="noStrike">
              <a:solidFill>
                <a:srgbClr val="000000"/>
              </a:solidFill>
              <a:latin typeface="Arial"/>
              <a:ea typeface="Arial"/>
              <a:cs typeface="Arial"/>
              <a:sym typeface="Arial"/>
            </a:endParaRPr>
          </a:p>
        </p:txBody>
      </p:sp>
      <p:sp>
        <p:nvSpPr>
          <p:cNvPr id="337" name="Google Shape;337;g213aa9d9a43_12_75"/>
          <p:cNvSpPr txBox="1"/>
          <p:nvPr/>
        </p:nvSpPr>
        <p:spPr>
          <a:xfrm>
            <a:off x="712188" y="512397"/>
            <a:ext cx="3446777"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EB Garamond"/>
                <a:ea typeface="EB Garamond"/>
                <a:cs typeface="EB Garamond"/>
                <a:sym typeface="EB Garamond"/>
              </a:rPr>
              <a:t>Research topic:</a:t>
            </a:r>
            <a:endParaRPr b="1" i="0" sz="3200" u="none" cap="none" strike="noStrike">
              <a:solidFill>
                <a:schemeClr val="dk1"/>
              </a:solidFill>
              <a:latin typeface="EB Garamond"/>
              <a:ea typeface="EB Garamond"/>
              <a:cs typeface="EB Garamond"/>
              <a:sym typeface="EB Garamond"/>
            </a:endParaRPr>
          </a:p>
        </p:txBody>
      </p:sp>
      <p:sp>
        <p:nvSpPr>
          <p:cNvPr id="338" name="Google Shape;338;g213aa9d9a43_12_75"/>
          <p:cNvSpPr txBox="1"/>
          <p:nvPr/>
        </p:nvSpPr>
        <p:spPr>
          <a:xfrm>
            <a:off x="3552300" y="2047925"/>
            <a:ext cx="6116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What are the network features and collaboration patterns at the institutional </a:t>
            </a:r>
            <a:r>
              <a:rPr lang="en-US" sz="1800">
                <a:solidFill>
                  <a:schemeClr val="dk1"/>
                </a:solidFill>
                <a:latin typeface="EB Garamond"/>
                <a:ea typeface="EB Garamond"/>
                <a:cs typeface="EB Garamond"/>
                <a:sym typeface="EB Garamond"/>
              </a:rPr>
              <a:t>and</a:t>
            </a:r>
            <a:r>
              <a:rPr b="0" i="0" lang="en-US" sz="1800" u="none" cap="none" strike="noStrike">
                <a:solidFill>
                  <a:schemeClr val="dk1"/>
                </a:solidFill>
                <a:latin typeface="EB Garamond"/>
                <a:ea typeface="EB Garamond"/>
                <a:cs typeface="EB Garamond"/>
                <a:sym typeface="EB Garamond"/>
              </a:rPr>
              <a:t> t</a:t>
            </a:r>
            <a:r>
              <a:rPr lang="en-US" sz="1800">
                <a:solidFill>
                  <a:schemeClr val="dk1"/>
                </a:solidFill>
                <a:latin typeface="EB Garamond"/>
                <a:ea typeface="EB Garamond"/>
                <a:cs typeface="EB Garamond"/>
                <a:sym typeface="EB Garamond"/>
              </a:rPr>
              <a:t>ier</a:t>
            </a:r>
            <a:r>
              <a:rPr b="0" i="0" lang="en-US" sz="1800" u="none" cap="none" strike="noStrike">
                <a:solidFill>
                  <a:schemeClr val="dk1"/>
                </a:solidFill>
                <a:latin typeface="EB Garamond"/>
                <a:ea typeface="EB Garamond"/>
                <a:cs typeface="EB Garamond"/>
                <a:sym typeface="EB Garamond"/>
              </a:rPr>
              <a:t> level? Density</a:t>
            </a:r>
            <a:r>
              <a:rPr lang="en-US" sz="1800">
                <a:solidFill>
                  <a:schemeClr val="dk1"/>
                </a:solidFill>
                <a:latin typeface="EB Garamond"/>
                <a:ea typeface="EB Garamond"/>
                <a:cs typeface="EB Garamond"/>
                <a:sym typeface="EB Garamond"/>
              </a:rPr>
              <a:t>, centrality, cross-rank freedom?</a:t>
            </a:r>
            <a:endParaRPr b="0" i="0" sz="1800" u="none" cap="none" strike="noStrike">
              <a:solidFill>
                <a:schemeClr val="dk1"/>
              </a:solidFill>
              <a:latin typeface="EB Garamond"/>
              <a:ea typeface="EB Garamond"/>
              <a:cs typeface="EB Garamond"/>
              <a:sym typeface="EB Garamond"/>
            </a:endParaRPr>
          </a:p>
        </p:txBody>
      </p:sp>
      <p:sp>
        <p:nvSpPr>
          <p:cNvPr id="339" name="Google Shape;339;g213aa9d9a43_12_75"/>
          <p:cNvSpPr txBox="1"/>
          <p:nvPr/>
        </p:nvSpPr>
        <p:spPr>
          <a:xfrm>
            <a:off x="3542150" y="3193950"/>
            <a:ext cx="6116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How </a:t>
            </a:r>
            <a:r>
              <a:rPr lang="en-US" sz="1800">
                <a:solidFill>
                  <a:schemeClr val="dk1"/>
                </a:solidFill>
                <a:latin typeface="EB Garamond"/>
                <a:ea typeface="EB Garamond"/>
                <a:cs typeface="EB Garamond"/>
                <a:sym typeface="EB Garamond"/>
              </a:rPr>
              <a:t>research</a:t>
            </a:r>
            <a:r>
              <a:rPr b="0" i="0" lang="en-US" sz="1800" u="none" cap="none" strike="noStrike">
                <a:solidFill>
                  <a:schemeClr val="dk1"/>
                </a:solidFill>
                <a:latin typeface="EB Garamond"/>
                <a:ea typeface="EB Garamond"/>
                <a:cs typeface="EB Garamond"/>
                <a:sym typeface="EB Garamond"/>
              </a:rPr>
              <a:t> topics vary and evolve across time and institutions? </a:t>
            </a:r>
            <a:r>
              <a:rPr lang="en-US" sz="1800">
                <a:solidFill>
                  <a:schemeClr val="dk1"/>
                </a:solidFill>
                <a:latin typeface="EB Garamond"/>
                <a:ea typeface="EB Garamond"/>
                <a:cs typeface="EB Garamond"/>
                <a:sym typeface="EB Garamond"/>
              </a:rPr>
              <a:t>For each topic, who are the most important contributors?</a:t>
            </a:r>
            <a:endParaRPr b="0" i="0" sz="1800" u="none" cap="none" strike="noStrike">
              <a:solidFill>
                <a:schemeClr val="dk1"/>
              </a:solidFill>
              <a:latin typeface="EB Garamond"/>
              <a:ea typeface="EB Garamond"/>
              <a:cs typeface="EB Garamond"/>
              <a:sym typeface="EB Garamond"/>
            </a:endParaRPr>
          </a:p>
        </p:txBody>
      </p:sp>
      <p:sp>
        <p:nvSpPr>
          <p:cNvPr id="340" name="Google Shape;340;g213aa9d9a43_12_75"/>
          <p:cNvSpPr/>
          <p:nvPr/>
        </p:nvSpPr>
        <p:spPr>
          <a:xfrm>
            <a:off x="1557175" y="2108617"/>
            <a:ext cx="1974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Question 1</a:t>
            </a:r>
            <a:endParaRPr b="0" i="0" sz="1400" u="none" cap="none" strike="noStrike">
              <a:solidFill>
                <a:srgbClr val="000000"/>
              </a:solidFill>
              <a:latin typeface="Arial"/>
              <a:ea typeface="Arial"/>
              <a:cs typeface="Arial"/>
              <a:sym typeface="Arial"/>
            </a:endParaRPr>
          </a:p>
        </p:txBody>
      </p:sp>
      <p:sp>
        <p:nvSpPr>
          <p:cNvPr id="341" name="Google Shape;341;g213aa9d9a43_12_75"/>
          <p:cNvSpPr/>
          <p:nvPr/>
        </p:nvSpPr>
        <p:spPr>
          <a:xfrm>
            <a:off x="1557170" y="3300099"/>
            <a:ext cx="1974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Question 2</a:t>
            </a:r>
            <a:endParaRPr b="0" i="0" sz="1400" u="none" cap="none" strike="noStrike">
              <a:solidFill>
                <a:srgbClr val="000000"/>
              </a:solidFill>
              <a:latin typeface="Arial"/>
              <a:ea typeface="Arial"/>
              <a:cs typeface="Arial"/>
              <a:sym typeface="Arial"/>
            </a:endParaRPr>
          </a:p>
        </p:txBody>
      </p:sp>
      <p:cxnSp>
        <p:nvCxnSpPr>
          <p:cNvPr id="342" name="Google Shape;342;g213aa9d9a43_12_75"/>
          <p:cNvCxnSpPr/>
          <p:nvPr/>
        </p:nvCxnSpPr>
        <p:spPr>
          <a:xfrm>
            <a:off x="3362325" y="1966053"/>
            <a:ext cx="0" cy="783300"/>
          </a:xfrm>
          <a:prstGeom prst="straightConnector1">
            <a:avLst/>
          </a:prstGeom>
          <a:noFill/>
          <a:ln cap="flat" cmpd="sng" w="12700">
            <a:solidFill>
              <a:srgbClr val="757070"/>
            </a:solidFill>
            <a:prstDash val="solid"/>
            <a:miter lim="800000"/>
            <a:headEnd len="sm" w="sm" type="none"/>
            <a:tailEnd len="sm" w="sm" type="none"/>
          </a:ln>
        </p:spPr>
      </p:cxnSp>
      <p:cxnSp>
        <p:nvCxnSpPr>
          <p:cNvPr id="343" name="Google Shape;343;g213aa9d9a43_12_75"/>
          <p:cNvCxnSpPr/>
          <p:nvPr/>
        </p:nvCxnSpPr>
        <p:spPr>
          <a:xfrm>
            <a:off x="3357562" y="3124198"/>
            <a:ext cx="0" cy="783300"/>
          </a:xfrm>
          <a:prstGeom prst="straightConnector1">
            <a:avLst/>
          </a:prstGeom>
          <a:noFill/>
          <a:ln cap="flat" cmpd="sng" w="12700">
            <a:solidFill>
              <a:srgbClr val="757070"/>
            </a:solidFill>
            <a:prstDash val="solid"/>
            <a:miter lim="800000"/>
            <a:headEnd len="sm" w="sm" type="none"/>
            <a:tailEnd len="sm" w="sm" type="none"/>
          </a:ln>
        </p:spPr>
      </p:cxnSp>
      <p:sp>
        <p:nvSpPr>
          <p:cNvPr id="344" name="Google Shape;344;g213aa9d9a43_12_75"/>
          <p:cNvSpPr/>
          <p:nvPr/>
        </p:nvSpPr>
        <p:spPr>
          <a:xfrm>
            <a:off x="1347787" y="4267702"/>
            <a:ext cx="8148600" cy="964800"/>
          </a:xfrm>
          <a:prstGeom prst="roundRect">
            <a:avLst>
              <a:gd fmla="val 16667" name="adj"/>
            </a:avLst>
          </a:prstGeom>
          <a:noFill/>
          <a:ln cap="flat" cmpd="sng" w="12700">
            <a:solidFill>
              <a:srgbClr val="AEABA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5" name="Google Shape;345;g213aa9d9a43_12_75"/>
          <p:cNvSpPr txBox="1"/>
          <p:nvPr/>
        </p:nvSpPr>
        <p:spPr>
          <a:xfrm>
            <a:off x="3542150" y="4413150"/>
            <a:ext cx="61164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lang="en-US" sz="1800">
                <a:solidFill>
                  <a:schemeClr val="dk1"/>
                </a:solidFill>
                <a:latin typeface="EB Garamond"/>
                <a:ea typeface="EB Garamond"/>
                <a:cs typeface="EB Garamond"/>
                <a:sym typeface="EB Garamond"/>
              </a:rPr>
              <a:t>Do centralities in the network research the same topics? For a centrality, who are parallel peers, who are distinct peers?</a:t>
            </a:r>
            <a:endParaRPr b="0" i="0" sz="1800" u="none" cap="none" strike="noStrike">
              <a:solidFill>
                <a:schemeClr val="dk1"/>
              </a:solidFill>
              <a:latin typeface="EB Garamond"/>
              <a:ea typeface="EB Garamond"/>
              <a:cs typeface="EB Garamond"/>
              <a:sym typeface="EB Garamond"/>
            </a:endParaRPr>
          </a:p>
        </p:txBody>
      </p:sp>
      <p:sp>
        <p:nvSpPr>
          <p:cNvPr id="346" name="Google Shape;346;g213aa9d9a43_12_75"/>
          <p:cNvSpPr/>
          <p:nvPr/>
        </p:nvSpPr>
        <p:spPr>
          <a:xfrm>
            <a:off x="1557170" y="4519299"/>
            <a:ext cx="19740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Question </a:t>
            </a:r>
            <a:r>
              <a:rPr b="1" lang="en-US" sz="2400">
                <a:solidFill>
                  <a:schemeClr val="dk1"/>
                </a:solidFill>
                <a:latin typeface="EB Garamond"/>
                <a:ea typeface="EB Garamond"/>
                <a:cs typeface="EB Garamond"/>
                <a:sym typeface="EB Garamond"/>
              </a:rPr>
              <a:t>3</a:t>
            </a:r>
            <a:endParaRPr b="0" i="0" sz="1400" u="none" cap="none" strike="noStrike">
              <a:solidFill>
                <a:srgbClr val="000000"/>
              </a:solidFill>
              <a:latin typeface="Arial"/>
              <a:ea typeface="Arial"/>
              <a:cs typeface="Arial"/>
              <a:sym typeface="Arial"/>
            </a:endParaRPr>
          </a:p>
        </p:txBody>
      </p:sp>
      <p:cxnSp>
        <p:nvCxnSpPr>
          <p:cNvPr id="347" name="Google Shape;347;g213aa9d9a43_12_75"/>
          <p:cNvCxnSpPr/>
          <p:nvPr/>
        </p:nvCxnSpPr>
        <p:spPr>
          <a:xfrm>
            <a:off x="3357562" y="4343398"/>
            <a:ext cx="0" cy="783300"/>
          </a:xfrm>
          <a:prstGeom prst="straightConnector1">
            <a:avLst/>
          </a:prstGeom>
          <a:noFill/>
          <a:ln cap="flat" cmpd="sng" w="12700">
            <a:solidFill>
              <a:srgbClr val="757070"/>
            </a:solidFill>
            <a:prstDash val="solid"/>
            <a:miter lim="800000"/>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g2161474bc3c_2_72"/>
          <p:cNvSpPr/>
          <p:nvPr/>
        </p:nvSpPr>
        <p:spPr>
          <a:xfrm>
            <a:off x="0"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6" name="Google Shape;786;g2161474bc3c_2_72"/>
          <p:cNvSpPr/>
          <p:nvPr/>
        </p:nvSpPr>
        <p:spPr>
          <a:xfrm>
            <a:off x="8685450" y="776825"/>
            <a:ext cx="1132800" cy="1205700"/>
          </a:xfrm>
          <a:prstGeom prst="smileyFace">
            <a:avLst>
              <a:gd fmla="val 4653" name="adj"/>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g2161474bc3c_2_72"/>
          <p:cNvSpPr/>
          <p:nvPr/>
        </p:nvSpPr>
        <p:spPr>
          <a:xfrm>
            <a:off x="7"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788" name="Google Shape;788;g2161474bc3c_2_72"/>
          <p:cNvGrpSpPr/>
          <p:nvPr/>
        </p:nvGrpSpPr>
        <p:grpSpPr>
          <a:xfrm>
            <a:off x="506358" y="113913"/>
            <a:ext cx="1618876" cy="963101"/>
            <a:chOff x="620558" y="314872"/>
            <a:chExt cx="1888562" cy="1097926"/>
          </a:xfrm>
        </p:grpSpPr>
        <p:grpSp>
          <p:nvGrpSpPr>
            <p:cNvPr id="789" name="Google Shape;789;g2161474bc3c_2_72"/>
            <p:cNvGrpSpPr/>
            <p:nvPr/>
          </p:nvGrpSpPr>
          <p:grpSpPr>
            <a:xfrm>
              <a:off x="620558" y="314872"/>
              <a:ext cx="1888562" cy="1097926"/>
              <a:chOff x="5455664" y="4687260"/>
              <a:chExt cx="1521439" cy="968189"/>
            </a:xfrm>
          </p:grpSpPr>
          <p:sp>
            <p:nvSpPr>
              <p:cNvPr id="790" name="Google Shape;790;g2161474bc3c_2_72"/>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91" name="Google Shape;791;g2161474bc3c_2_72"/>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92" name="Google Shape;792;g2161474bc3c_2_72"/>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793" name="Google Shape;793;g2161474bc3c_2_72"/>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794" name="Google Shape;794;g2161474bc3c_2_72"/>
          <p:cNvSpPr/>
          <p:nvPr/>
        </p:nvSpPr>
        <p:spPr>
          <a:xfrm>
            <a:off x="5394700" y="3096550"/>
            <a:ext cx="1251600" cy="1273200"/>
          </a:xfrm>
          <a:prstGeom prst="hexagon">
            <a:avLst>
              <a:gd fmla="val 25000" name="adj"/>
              <a:gd fmla="val 115470" name="vf"/>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g2161474bc3c_2_72"/>
          <p:cNvSpPr txBox="1"/>
          <p:nvPr/>
        </p:nvSpPr>
        <p:spPr>
          <a:xfrm>
            <a:off x="268300" y="1282775"/>
            <a:ext cx="637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EB Garamond Medium"/>
                <a:ea typeface="EB Garamond Medium"/>
                <a:cs typeface="EB Garamond Medium"/>
                <a:sym typeface="EB Garamond Medium"/>
              </a:rPr>
              <a:t>Top Institutions by Top 5 Research Topics:</a:t>
            </a:r>
            <a:endParaRPr b="0" i="0" sz="2400" u="none" cap="none" strike="noStrike">
              <a:solidFill>
                <a:schemeClr val="dk1"/>
              </a:solidFill>
              <a:latin typeface="EB Garamond Medium"/>
              <a:ea typeface="EB Garamond Medium"/>
              <a:cs typeface="EB Garamond Medium"/>
              <a:sym typeface="EB Garamond Medium"/>
            </a:endParaRPr>
          </a:p>
        </p:txBody>
      </p:sp>
      <p:sp>
        <p:nvSpPr>
          <p:cNvPr id="796" name="Google Shape;796;g2161474bc3c_2_72"/>
          <p:cNvSpPr/>
          <p:nvPr/>
        </p:nvSpPr>
        <p:spPr>
          <a:xfrm>
            <a:off x="3060975" y="376475"/>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Topic Modeling Analysis</a:t>
            </a:r>
            <a:endParaRPr b="0" i="0" sz="2900" u="none" cap="none" strike="noStrike">
              <a:solidFill>
                <a:srgbClr val="000000"/>
              </a:solidFill>
              <a:latin typeface="EB Garamond Medium"/>
              <a:ea typeface="EB Garamond Medium"/>
              <a:cs typeface="EB Garamond Medium"/>
              <a:sym typeface="EB Garamond Medium"/>
            </a:endParaRPr>
          </a:p>
        </p:txBody>
      </p:sp>
      <p:pic>
        <p:nvPicPr>
          <p:cNvPr id="797" name="Google Shape;797;g2161474bc3c_2_72"/>
          <p:cNvPicPr preferRelativeResize="0"/>
          <p:nvPr/>
        </p:nvPicPr>
        <p:blipFill>
          <a:blip r:embed="rId3">
            <a:alphaModFix/>
          </a:blip>
          <a:stretch>
            <a:fillRect/>
          </a:stretch>
        </p:blipFill>
        <p:spPr>
          <a:xfrm>
            <a:off x="2900025" y="2042375"/>
            <a:ext cx="6389856" cy="4514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2161474bc3c_2_90"/>
          <p:cNvSpPr/>
          <p:nvPr/>
        </p:nvSpPr>
        <p:spPr>
          <a:xfrm>
            <a:off x="0"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3" name="Google Shape;803;g2161474bc3c_2_90"/>
          <p:cNvSpPr/>
          <p:nvPr/>
        </p:nvSpPr>
        <p:spPr>
          <a:xfrm>
            <a:off x="8685450" y="776825"/>
            <a:ext cx="1132800" cy="1205700"/>
          </a:xfrm>
          <a:prstGeom prst="smileyFace">
            <a:avLst>
              <a:gd fmla="val 4653" name="adj"/>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g2161474bc3c_2_90"/>
          <p:cNvSpPr/>
          <p:nvPr/>
        </p:nvSpPr>
        <p:spPr>
          <a:xfrm>
            <a:off x="7"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05" name="Google Shape;805;g2161474bc3c_2_90"/>
          <p:cNvGrpSpPr/>
          <p:nvPr/>
        </p:nvGrpSpPr>
        <p:grpSpPr>
          <a:xfrm>
            <a:off x="506358" y="113913"/>
            <a:ext cx="1618876" cy="963101"/>
            <a:chOff x="620558" y="314872"/>
            <a:chExt cx="1888562" cy="1097926"/>
          </a:xfrm>
        </p:grpSpPr>
        <p:grpSp>
          <p:nvGrpSpPr>
            <p:cNvPr id="806" name="Google Shape;806;g2161474bc3c_2_90"/>
            <p:cNvGrpSpPr/>
            <p:nvPr/>
          </p:nvGrpSpPr>
          <p:grpSpPr>
            <a:xfrm>
              <a:off x="620558" y="314872"/>
              <a:ext cx="1888562" cy="1097926"/>
              <a:chOff x="5455664" y="4687260"/>
              <a:chExt cx="1521439" cy="968189"/>
            </a:xfrm>
          </p:grpSpPr>
          <p:sp>
            <p:nvSpPr>
              <p:cNvPr id="807" name="Google Shape;807;g2161474bc3c_2_90"/>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08" name="Google Shape;808;g2161474bc3c_2_90"/>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09" name="Google Shape;809;g2161474bc3c_2_90"/>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10" name="Google Shape;810;g2161474bc3c_2_90"/>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811" name="Google Shape;811;g2161474bc3c_2_90"/>
          <p:cNvSpPr/>
          <p:nvPr/>
        </p:nvSpPr>
        <p:spPr>
          <a:xfrm>
            <a:off x="5394700" y="3096550"/>
            <a:ext cx="1251600" cy="1273200"/>
          </a:xfrm>
          <a:prstGeom prst="hexagon">
            <a:avLst>
              <a:gd fmla="val 25000" name="adj"/>
              <a:gd fmla="val 115470" name="vf"/>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g2161474bc3c_2_90"/>
          <p:cNvSpPr txBox="1"/>
          <p:nvPr/>
        </p:nvSpPr>
        <p:spPr>
          <a:xfrm>
            <a:off x="268300" y="1282775"/>
            <a:ext cx="10715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EB Garamond Medium"/>
                <a:ea typeface="EB Garamond Medium"/>
                <a:cs typeface="EB Garamond Medium"/>
                <a:sym typeface="EB Garamond Medium"/>
              </a:rPr>
              <a:t>Combining SNA and </a:t>
            </a:r>
            <a:r>
              <a:rPr lang="en-US" sz="2400">
                <a:solidFill>
                  <a:schemeClr val="dk1"/>
                </a:solidFill>
                <a:latin typeface="EB Garamond Medium"/>
                <a:ea typeface="EB Garamond Medium"/>
                <a:cs typeface="EB Garamond Medium"/>
                <a:sym typeface="EB Garamond Medium"/>
              </a:rPr>
              <a:t>TM …… First Recall the Top 10 Centralities:</a:t>
            </a:r>
            <a:endParaRPr b="0" i="0" sz="2400" u="none" cap="none" strike="noStrike">
              <a:solidFill>
                <a:schemeClr val="dk1"/>
              </a:solidFill>
              <a:latin typeface="EB Garamond Medium"/>
              <a:ea typeface="EB Garamond Medium"/>
              <a:cs typeface="EB Garamond Medium"/>
              <a:sym typeface="EB Garamond Medium"/>
            </a:endParaRPr>
          </a:p>
        </p:txBody>
      </p:sp>
      <p:sp>
        <p:nvSpPr>
          <p:cNvPr id="813" name="Google Shape;813;g2161474bc3c_2_90"/>
          <p:cNvSpPr/>
          <p:nvPr/>
        </p:nvSpPr>
        <p:spPr>
          <a:xfrm>
            <a:off x="2410125" y="376475"/>
            <a:ext cx="82002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lang="en-US" sz="3300">
                <a:solidFill>
                  <a:schemeClr val="dk1"/>
                </a:solidFill>
                <a:latin typeface="EB Garamond Medium"/>
                <a:ea typeface="EB Garamond Medium"/>
                <a:cs typeface="EB Garamond Medium"/>
                <a:sym typeface="EB Garamond Medium"/>
              </a:rPr>
              <a:t>Do Centralities Research the Same Topics?</a:t>
            </a:r>
            <a:endParaRPr b="0" i="0" sz="2900" u="none" cap="none" strike="noStrike">
              <a:solidFill>
                <a:srgbClr val="000000"/>
              </a:solidFill>
              <a:latin typeface="EB Garamond Medium"/>
              <a:ea typeface="EB Garamond Medium"/>
              <a:cs typeface="EB Garamond Medium"/>
              <a:sym typeface="EB Garamond Medium"/>
            </a:endParaRPr>
          </a:p>
        </p:txBody>
      </p:sp>
      <p:pic>
        <p:nvPicPr>
          <p:cNvPr id="814" name="Google Shape;814;g2161474bc3c_2_90"/>
          <p:cNvPicPr preferRelativeResize="0"/>
          <p:nvPr/>
        </p:nvPicPr>
        <p:blipFill>
          <a:blip r:embed="rId3">
            <a:alphaModFix/>
          </a:blip>
          <a:stretch>
            <a:fillRect/>
          </a:stretch>
        </p:blipFill>
        <p:spPr>
          <a:xfrm>
            <a:off x="2761725" y="1782575"/>
            <a:ext cx="6668549" cy="4889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g2161474bc3c_2_109"/>
          <p:cNvSpPr/>
          <p:nvPr/>
        </p:nvSpPr>
        <p:spPr>
          <a:xfrm>
            <a:off x="0"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0" name="Google Shape;820;g2161474bc3c_2_109"/>
          <p:cNvSpPr/>
          <p:nvPr/>
        </p:nvSpPr>
        <p:spPr>
          <a:xfrm>
            <a:off x="8685450" y="776825"/>
            <a:ext cx="1132800" cy="1205700"/>
          </a:xfrm>
          <a:prstGeom prst="smileyFace">
            <a:avLst>
              <a:gd fmla="val 4653" name="adj"/>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g2161474bc3c_2_109"/>
          <p:cNvSpPr/>
          <p:nvPr/>
        </p:nvSpPr>
        <p:spPr>
          <a:xfrm>
            <a:off x="7"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22" name="Google Shape;822;g2161474bc3c_2_109"/>
          <p:cNvGrpSpPr/>
          <p:nvPr/>
        </p:nvGrpSpPr>
        <p:grpSpPr>
          <a:xfrm>
            <a:off x="506358" y="113913"/>
            <a:ext cx="1618876" cy="963101"/>
            <a:chOff x="620558" y="314872"/>
            <a:chExt cx="1888562" cy="1097926"/>
          </a:xfrm>
        </p:grpSpPr>
        <p:grpSp>
          <p:nvGrpSpPr>
            <p:cNvPr id="823" name="Google Shape;823;g2161474bc3c_2_109"/>
            <p:cNvGrpSpPr/>
            <p:nvPr/>
          </p:nvGrpSpPr>
          <p:grpSpPr>
            <a:xfrm>
              <a:off x="620558" y="314872"/>
              <a:ext cx="1888562" cy="1097926"/>
              <a:chOff x="5455664" y="4687260"/>
              <a:chExt cx="1521439" cy="968189"/>
            </a:xfrm>
          </p:grpSpPr>
          <p:sp>
            <p:nvSpPr>
              <p:cNvPr id="824" name="Google Shape;824;g2161474bc3c_2_109"/>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5" name="Google Shape;825;g2161474bc3c_2_109"/>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26" name="Google Shape;826;g2161474bc3c_2_109"/>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27" name="Google Shape;827;g2161474bc3c_2_109"/>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828" name="Google Shape;828;g2161474bc3c_2_109"/>
          <p:cNvSpPr/>
          <p:nvPr/>
        </p:nvSpPr>
        <p:spPr>
          <a:xfrm>
            <a:off x="5394700" y="3096550"/>
            <a:ext cx="1251600" cy="1273200"/>
          </a:xfrm>
          <a:prstGeom prst="hexagon">
            <a:avLst>
              <a:gd fmla="val 25000" name="adj"/>
              <a:gd fmla="val 115470" name="vf"/>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g2161474bc3c_2_109"/>
          <p:cNvSpPr txBox="1"/>
          <p:nvPr/>
        </p:nvSpPr>
        <p:spPr>
          <a:xfrm>
            <a:off x="268300" y="1282775"/>
            <a:ext cx="8787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EB Garamond Medium"/>
                <a:ea typeface="EB Garamond Medium"/>
                <a:cs typeface="EB Garamond Medium"/>
                <a:sym typeface="EB Garamond Medium"/>
              </a:rPr>
              <a:t>Combining SNA and TM …… Show Centralities’ Topics Distributions:</a:t>
            </a:r>
            <a:endParaRPr b="0" i="0" sz="2400" u="none" cap="none" strike="noStrike">
              <a:solidFill>
                <a:schemeClr val="dk1"/>
              </a:solidFill>
              <a:latin typeface="EB Garamond Medium"/>
              <a:ea typeface="EB Garamond Medium"/>
              <a:cs typeface="EB Garamond Medium"/>
              <a:sym typeface="EB Garamond Medium"/>
            </a:endParaRPr>
          </a:p>
        </p:txBody>
      </p:sp>
      <p:sp>
        <p:nvSpPr>
          <p:cNvPr id="830" name="Google Shape;830;g2161474bc3c_2_109"/>
          <p:cNvSpPr/>
          <p:nvPr/>
        </p:nvSpPr>
        <p:spPr>
          <a:xfrm>
            <a:off x="2410125" y="376475"/>
            <a:ext cx="82002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lang="en-US" sz="3300">
                <a:solidFill>
                  <a:schemeClr val="dk1"/>
                </a:solidFill>
                <a:latin typeface="EB Garamond Medium"/>
                <a:ea typeface="EB Garamond Medium"/>
                <a:cs typeface="EB Garamond Medium"/>
                <a:sym typeface="EB Garamond Medium"/>
              </a:rPr>
              <a:t>Do Centralities Research the Same Topics?</a:t>
            </a:r>
            <a:endParaRPr b="0" i="0" sz="2900" u="none" cap="none" strike="noStrike">
              <a:solidFill>
                <a:srgbClr val="000000"/>
              </a:solidFill>
              <a:latin typeface="EB Garamond Medium"/>
              <a:ea typeface="EB Garamond Medium"/>
              <a:cs typeface="EB Garamond Medium"/>
              <a:sym typeface="EB Garamond Medium"/>
            </a:endParaRPr>
          </a:p>
        </p:txBody>
      </p:sp>
      <p:sp>
        <p:nvSpPr>
          <p:cNvPr id="831" name="Google Shape;831;g2161474bc3c_2_109"/>
          <p:cNvSpPr txBox="1"/>
          <p:nvPr/>
        </p:nvSpPr>
        <p:spPr>
          <a:xfrm>
            <a:off x="446275" y="1763550"/>
            <a:ext cx="9609600" cy="9234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Times New Roman"/>
              <a:buChar char="•"/>
            </a:pPr>
            <a:r>
              <a:rPr lang="en-US" sz="1800">
                <a:solidFill>
                  <a:srgbClr val="595959"/>
                </a:solidFill>
                <a:latin typeface="EB Garamond Medium"/>
                <a:ea typeface="EB Garamond Medium"/>
                <a:cs typeface="EB Garamond Medium"/>
                <a:sym typeface="EB Garamond Medium"/>
              </a:rPr>
              <a:t>Some are mainly </a:t>
            </a:r>
            <a:r>
              <a:rPr lang="en-US" sz="1800">
                <a:solidFill>
                  <a:srgbClr val="595959"/>
                </a:solidFill>
                <a:latin typeface="EB Garamond Medium"/>
                <a:ea typeface="EB Garamond Medium"/>
                <a:cs typeface="EB Garamond Medium"/>
                <a:sym typeface="EB Garamond Medium"/>
              </a:rPr>
              <a:t>focusing</a:t>
            </a:r>
            <a:r>
              <a:rPr lang="en-US" sz="1800">
                <a:solidFill>
                  <a:srgbClr val="595959"/>
                </a:solidFill>
                <a:latin typeface="EB Garamond Medium"/>
                <a:ea typeface="EB Garamond Medium"/>
                <a:cs typeface="EB Garamond Medium"/>
                <a:sym typeface="EB Garamond Medium"/>
              </a:rPr>
              <a:t> on the Topic 0 about Financial Policy, Risks, and Shocks (50%+ of publications are about Topic 0)</a:t>
            </a:r>
            <a:endParaRPr sz="1800">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e.g., LSE, NYU, UPenn, ColumbiaU</a:t>
            </a:r>
            <a:endParaRPr sz="1800">
              <a:solidFill>
                <a:srgbClr val="595959"/>
              </a:solidFill>
              <a:latin typeface="EB Garamond Medium"/>
              <a:ea typeface="EB Garamond Medium"/>
              <a:cs typeface="EB Garamond Medium"/>
              <a:sym typeface="EB Garamond Medium"/>
            </a:endParaRPr>
          </a:p>
        </p:txBody>
      </p:sp>
      <p:pic>
        <p:nvPicPr>
          <p:cNvPr id="832" name="Google Shape;832;g2161474bc3c_2_109"/>
          <p:cNvPicPr preferRelativeResize="0"/>
          <p:nvPr/>
        </p:nvPicPr>
        <p:blipFill>
          <a:blip r:embed="rId3">
            <a:alphaModFix/>
          </a:blip>
          <a:stretch>
            <a:fillRect/>
          </a:stretch>
        </p:blipFill>
        <p:spPr>
          <a:xfrm>
            <a:off x="446275" y="3096550"/>
            <a:ext cx="5243523" cy="3182924"/>
          </a:xfrm>
          <a:prstGeom prst="rect">
            <a:avLst/>
          </a:prstGeom>
          <a:noFill/>
          <a:ln>
            <a:noFill/>
          </a:ln>
        </p:spPr>
      </p:pic>
      <p:pic>
        <p:nvPicPr>
          <p:cNvPr id="833" name="Google Shape;833;g2161474bc3c_2_109"/>
          <p:cNvPicPr preferRelativeResize="0"/>
          <p:nvPr/>
        </p:nvPicPr>
        <p:blipFill>
          <a:blip r:embed="rId4">
            <a:alphaModFix/>
          </a:blip>
          <a:stretch>
            <a:fillRect/>
          </a:stretch>
        </p:blipFill>
        <p:spPr>
          <a:xfrm>
            <a:off x="6321100" y="3062650"/>
            <a:ext cx="4978501" cy="343269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g2161474bc3c_2_129"/>
          <p:cNvSpPr/>
          <p:nvPr/>
        </p:nvSpPr>
        <p:spPr>
          <a:xfrm>
            <a:off x="0"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 name="Google Shape;839;g2161474bc3c_2_129"/>
          <p:cNvSpPr/>
          <p:nvPr/>
        </p:nvSpPr>
        <p:spPr>
          <a:xfrm>
            <a:off x="8685450" y="776825"/>
            <a:ext cx="1132800" cy="1205700"/>
          </a:xfrm>
          <a:prstGeom prst="smileyFace">
            <a:avLst>
              <a:gd fmla="val 4653" name="adj"/>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g2161474bc3c_2_129"/>
          <p:cNvSpPr/>
          <p:nvPr/>
        </p:nvSpPr>
        <p:spPr>
          <a:xfrm>
            <a:off x="7"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41" name="Google Shape;841;g2161474bc3c_2_129"/>
          <p:cNvGrpSpPr/>
          <p:nvPr/>
        </p:nvGrpSpPr>
        <p:grpSpPr>
          <a:xfrm>
            <a:off x="506358" y="113913"/>
            <a:ext cx="1618876" cy="963101"/>
            <a:chOff x="620558" y="314872"/>
            <a:chExt cx="1888562" cy="1097926"/>
          </a:xfrm>
        </p:grpSpPr>
        <p:grpSp>
          <p:nvGrpSpPr>
            <p:cNvPr id="842" name="Google Shape;842;g2161474bc3c_2_129"/>
            <p:cNvGrpSpPr/>
            <p:nvPr/>
          </p:nvGrpSpPr>
          <p:grpSpPr>
            <a:xfrm>
              <a:off x="620558" y="314872"/>
              <a:ext cx="1888562" cy="1097926"/>
              <a:chOff x="5455664" y="4687260"/>
              <a:chExt cx="1521439" cy="968189"/>
            </a:xfrm>
          </p:grpSpPr>
          <p:sp>
            <p:nvSpPr>
              <p:cNvPr id="843" name="Google Shape;843;g2161474bc3c_2_129"/>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4" name="Google Shape;844;g2161474bc3c_2_129"/>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45" name="Google Shape;845;g2161474bc3c_2_129"/>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46" name="Google Shape;846;g2161474bc3c_2_129"/>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847" name="Google Shape;847;g2161474bc3c_2_129"/>
          <p:cNvSpPr/>
          <p:nvPr/>
        </p:nvSpPr>
        <p:spPr>
          <a:xfrm>
            <a:off x="5394700" y="3096550"/>
            <a:ext cx="1251600" cy="1273200"/>
          </a:xfrm>
          <a:prstGeom prst="hexagon">
            <a:avLst>
              <a:gd fmla="val 25000" name="adj"/>
              <a:gd fmla="val 115470" name="vf"/>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g2161474bc3c_2_129"/>
          <p:cNvSpPr txBox="1"/>
          <p:nvPr/>
        </p:nvSpPr>
        <p:spPr>
          <a:xfrm>
            <a:off x="268300" y="1282775"/>
            <a:ext cx="8787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EB Garamond Medium"/>
                <a:ea typeface="EB Garamond Medium"/>
                <a:cs typeface="EB Garamond Medium"/>
                <a:sym typeface="EB Garamond Medium"/>
              </a:rPr>
              <a:t>Combining SNA and TM …… Show Centralities’ Topics Distributions:</a:t>
            </a:r>
            <a:endParaRPr b="0" i="0" sz="2400" u="none" cap="none" strike="noStrike">
              <a:solidFill>
                <a:schemeClr val="dk1"/>
              </a:solidFill>
              <a:latin typeface="EB Garamond Medium"/>
              <a:ea typeface="EB Garamond Medium"/>
              <a:cs typeface="EB Garamond Medium"/>
              <a:sym typeface="EB Garamond Medium"/>
            </a:endParaRPr>
          </a:p>
        </p:txBody>
      </p:sp>
      <p:sp>
        <p:nvSpPr>
          <p:cNvPr id="849" name="Google Shape;849;g2161474bc3c_2_129"/>
          <p:cNvSpPr/>
          <p:nvPr/>
        </p:nvSpPr>
        <p:spPr>
          <a:xfrm>
            <a:off x="2410125" y="376475"/>
            <a:ext cx="82002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lang="en-US" sz="3300">
                <a:solidFill>
                  <a:schemeClr val="dk1"/>
                </a:solidFill>
                <a:latin typeface="EB Garamond Medium"/>
                <a:ea typeface="EB Garamond Medium"/>
                <a:cs typeface="EB Garamond Medium"/>
                <a:sym typeface="EB Garamond Medium"/>
              </a:rPr>
              <a:t>Do Centralities Research the Same Topics?</a:t>
            </a:r>
            <a:endParaRPr b="0" i="0" sz="2900" u="none" cap="none" strike="noStrike">
              <a:solidFill>
                <a:srgbClr val="000000"/>
              </a:solidFill>
              <a:latin typeface="EB Garamond Medium"/>
              <a:ea typeface="EB Garamond Medium"/>
              <a:cs typeface="EB Garamond Medium"/>
              <a:sym typeface="EB Garamond Medium"/>
            </a:endParaRPr>
          </a:p>
        </p:txBody>
      </p:sp>
      <p:sp>
        <p:nvSpPr>
          <p:cNvPr id="850" name="Google Shape;850;g2161474bc3c_2_129"/>
          <p:cNvSpPr txBox="1"/>
          <p:nvPr/>
        </p:nvSpPr>
        <p:spPr>
          <a:xfrm>
            <a:off x="446275" y="1763550"/>
            <a:ext cx="9609600" cy="6465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Times New Roman"/>
              <a:buChar char="•"/>
            </a:pPr>
            <a:r>
              <a:rPr lang="en-US" sz="1800">
                <a:solidFill>
                  <a:srgbClr val="595959"/>
                </a:solidFill>
                <a:latin typeface="EB Garamond Medium"/>
                <a:ea typeface="EB Garamond Medium"/>
                <a:cs typeface="EB Garamond Medium"/>
                <a:sym typeface="EB Garamond Medium"/>
              </a:rPr>
              <a:t>Others have more balanced distribution of topics.</a:t>
            </a:r>
            <a:endParaRPr sz="1800">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e.g., MIT, UCB, Harvard, UChicago, Stanford, World Bank</a:t>
            </a:r>
            <a:endParaRPr sz="1800">
              <a:solidFill>
                <a:srgbClr val="595959"/>
              </a:solidFill>
              <a:latin typeface="EB Garamond Medium"/>
              <a:ea typeface="EB Garamond Medium"/>
              <a:cs typeface="EB Garamond Medium"/>
              <a:sym typeface="EB Garamond Medium"/>
            </a:endParaRPr>
          </a:p>
        </p:txBody>
      </p:sp>
      <p:pic>
        <p:nvPicPr>
          <p:cNvPr id="851" name="Google Shape;851;g2161474bc3c_2_129"/>
          <p:cNvPicPr preferRelativeResize="0"/>
          <p:nvPr/>
        </p:nvPicPr>
        <p:blipFill>
          <a:blip r:embed="rId3">
            <a:alphaModFix/>
          </a:blip>
          <a:stretch>
            <a:fillRect/>
          </a:stretch>
        </p:blipFill>
        <p:spPr>
          <a:xfrm>
            <a:off x="506350" y="2789912"/>
            <a:ext cx="5194751" cy="3535321"/>
          </a:xfrm>
          <a:prstGeom prst="rect">
            <a:avLst/>
          </a:prstGeom>
          <a:noFill/>
          <a:ln>
            <a:noFill/>
          </a:ln>
        </p:spPr>
      </p:pic>
      <p:pic>
        <p:nvPicPr>
          <p:cNvPr id="852" name="Google Shape;852;g2161474bc3c_2_129"/>
          <p:cNvPicPr preferRelativeResize="0"/>
          <p:nvPr/>
        </p:nvPicPr>
        <p:blipFill>
          <a:blip r:embed="rId4">
            <a:alphaModFix/>
          </a:blip>
          <a:stretch>
            <a:fillRect/>
          </a:stretch>
        </p:blipFill>
        <p:spPr>
          <a:xfrm>
            <a:off x="6050625" y="2747712"/>
            <a:ext cx="5712602" cy="34672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g2161474bc3c_2_149"/>
          <p:cNvSpPr/>
          <p:nvPr/>
        </p:nvSpPr>
        <p:spPr>
          <a:xfrm>
            <a:off x="0"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8" name="Google Shape;858;g2161474bc3c_2_149"/>
          <p:cNvSpPr/>
          <p:nvPr/>
        </p:nvSpPr>
        <p:spPr>
          <a:xfrm>
            <a:off x="8685450" y="776825"/>
            <a:ext cx="1132800" cy="1205700"/>
          </a:xfrm>
          <a:prstGeom prst="smileyFace">
            <a:avLst>
              <a:gd fmla="val 4653" name="adj"/>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g2161474bc3c_2_149"/>
          <p:cNvSpPr/>
          <p:nvPr/>
        </p:nvSpPr>
        <p:spPr>
          <a:xfrm>
            <a:off x="7"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n</a:t>
            </a:r>
            <a:endParaRPr b="0" i="0" sz="1800" u="none" cap="none" strike="noStrike">
              <a:solidFill>
                <a:schemeClr val="lt1"/>
              </a:solidFill>
              <a:latin typeface="Calibri"/>
              <a:ea typeface="Calibri"/>
              <a:cs typeface="Calibri"/>
              <a:sym typeface="Calibri"/>
            </a:endParaRPr>
          </a:p>
        </p:txBody>
      </p:sp>
      <p:grpSp>
        <p:nvGrpSpPr>
          <p:cNvPr id="860" name="Google Shape;860;g2161474bc3c_2_149"/>
          <p:cNvGrpSpPr/>
          <p:nvPr/>
        </p:nvGrpSpPr>
        <p:grpSpPr>
          <a:xfrm>
            <a:off x="506358" y="113913"/>
            <a:ext cx="1618876" cy="963101"/>
            <a:chOff x="620558" y="314872"/>
            <a:chExt cx="1888562" cy="1097926"/>
          </a:xfrm>
        </p:grpSpPr>
        <p:grpSp>
          <p:nvGrpSpPr>
            <p:cNvPr id="861" name="Google Shape;861;g2161474bc3c_2_149"/>
            <p:cNvGrpSpPr/>
            <p:nvPr/>
          </p:nvGrpSpPr>
          <p:grpSpPr>
            <a:xfrm>
              <a:off x="620558" y="314872"/>
              <a:ext cx="1888562" cy="1097926"/>
              <a:chOff x="5455664" y="4687260"/>
              <a:chExt cx="1521439" cy="968189"/>
            </a:xfrm>
          </p:grpSpPr>
          <p:sp>
            <p:nvSpPr>
              <p:cNvPr id="862" name="Google Shape;862;g2161474bc3c_2_149"/>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3" name="Google Shape;863;g2161474bc3c_2_149"/>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64" name="Google Shape;864;g2161474bc3c_2_149"/>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65" name="Google Shape;865;g2161474bc3c_2_149"/>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866" name="Google Shape;866;g2161474bc3c_2_149"/>
          <p:cNvSpPr txBox="1"/>
          <p:nvPr/>
        </p:nvSpPr>
        <p:spPr>
          <a:xfrm>
            <a:off x="268300" y="1282775"/>
            <a:ext cx="10703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EB Garamond Medium"/>
                <a:ea typeface="EB Garamond Medium"/>
                <a:cs typeface="EB Garamond Medium"/>
                <a:sym typeface="EB Garamond Medium"/>
              </a:rPr>
              <a:t>Combining SNA and TM …… </a:t>
            </a:r>
            <a:r>
              <a:rPr lang="en-US" sz="2400">
                <a:solidFill>
                  <a:schemeClr val="dk1"/>
                </a:solidFill>
                <a:latin typeface="EB Garamond Medium"/>
                <a:ea typeface="EB Garamond Medium"/>
                <a:cs typeface="EB Garamond Medium"/>
                <a:sym typeface="EB Garamond Medium"/>
              </a:rPr>
              <a:t>Discrepancy</a:t>
            </a:r>
            <a:r>
              <a:rPr lang="en-US" sz="2400">
                <a:solidFill>
                  <a:schemeClr val="dk1"/>
                </a:solidFill>
                <a:latin typeface="EB Garamond Medium"/>
                <a:ea typeface="EB Garamond Medium"/>
                <a:cs typeface="EB Garamond Medium"/>
                <a:sym typeface="EB Garamond Medium"/>
              </a:rPr>
              <a:t> Score between 2 Institutions’ Topics:</a:t>
            </a:r>
            <a:endParaRPr b="0" i="0" sz="2400" u="none" cap="none" strike="noStrike">
              <a:solidFill>
                <a:schemeClr val="dk1"/>
              </a:solidFill>
              <a:latin typeface="EB Garamond Medium"/>
              <a:ea typeface="EB Garamond Medium"/>
              <a:cs typeface="EB Garamond Medium"/>
              <a:sym typeface="EB Garamond Medium"/>
            </a:endParaRPr>
          </a:p>
        </p:txBody>
      </p:sp>
      <p:sp>
        <p:nvSpPr>
          <p:cNvPr id="867" name="Google Shape;867;g2161474bc3c_2_149"/>
          <p:cNvSpPr/>
          <p:nvPr/>
        </p:nvSpPr>
        <p:spPr>
          <a:xfrm>
            <a:off x="2410125" y="376475"/>
            <a:ext cx="82002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lang="en-US" sz="3300">
                <a:solidFill>
                  <a:schemeClr val="dk1"/>
                </a:solidFill>
                <a:latin typeface="EB Garamond Medium"/>
                <a:ea typeface="EB Garamond Medium"/>
                <a:cs typeface="EB Garamond Medium"/>
                <a:sym typeface="EB Garamond Medium"/>
              </a:rPr>
              <a:t>Do Centralities Research the Same Topics?</a:t>
            </a:r>
            <a:endParaRPr b="0" i="0" sz="2900" u="none" cap="none" strike="noStrike">
              <a:solidFill>
                <a:srgbClr val="000000"/>
              </a:solidFill>
              <a:latin typeface="EB Garamond Medium"/>
              <a:ea typeface="EB Garamond Medium"/>
              <a:cs typeface="EB Garamond Medium"/>
              <a:sym typeface="EB Garamond Medium"/>
            </a:endParaRPr>
          </a:p>
        </p:txBody>
      </p:sp>
      <p:sp>
        <p:nvSpPr>
          <p:cNvPr id="868" name="Google Shape;868;g2161474bc3c_2_149"/>
          <p:cNvSpPr txBox="1"/>
          <p:nvPr/>
        </p:nvSpPr>
        <p:spPr>
          <a:xfrm>
            <a:off x="262350" y="2102625"/>
            <a:ext cx="6414900" cy="42483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We want to measure the </a:t>
            </a:r>
            <a:r>
              <a:rPr i="1" lang="en-US" sz="1800" u="sng">
                <a:solidFill>
                  <a:srgbClr val="595959"/>
                </a:solidFill>
                <a:latin typeface="EB Garamond Medium"/>
                <a:ea typeface="EB Garamond Medium"/>
                <a:cs typeface="EB Garamond Medium"/>
                <a:sym typeface="EB Garamond Medium"/>
              </a:rPr>
              <a:t>(dis)similarity</a:t>
            </a:r>
            <a:r>
              <a:rPr lang="en-US" sz="1800">
                <a:solidFill>
                  <a:srgbClr val="595959"/>
                </a:solidFill>
                <a:latin typeface="EB Garamond Medium"/>
                <a:ea typeface="EB Garamond Medium"/>
                <a:cs typeface="EB Garamond Medium"/>
                <a:sym typeface="EB Garamond Medium"/>
              </a:rPr>
              <a:t> levels of research topics among </a:t>
            </a:r>
            <a:r>
              <a:rPr i="1" lang="en-US" sz="1800" u="sng">
                <a:solidFill>
                  <a:srgbClr val="595959"/>
                </a:solidFill>
                <a:latin typeface="EB Garamond Medium"/>
                <a:ea typeface="EB Garamond Medium"/>
                <a:cs typeface="EB Garamond Medium"/>
                <a:sym typeface="EB Garamond Medium"/>
              </a:rPr>
              <a:t>central</a:t>
            </a:r>
            <a:r>
              <a:rPr lang="en-US" sz="1800">
                <a:solidFill>
                  <a:srgbClr val="595959"/>
                </a:solidFill>
                <a:latin typeface="EB Garamond Medium"/>
                <a:ea typeface="EB Garamond Medium"/>
                <a:cs typeface="EB Garamond Medium"/>
                <a:sym typeface="EB Garamond Medium"/>
              </a:rPr>
              <a:t> institutions.</a:t>
            </a:r>
            <a:endParaRPr sz="1800">
              <a:solidFill>
                <a:srgbClr val="595959"/>
              </a:solidFill>
              <a:latin typeface="EB Garamond Medium"/>
              <a:ea typeface="EB Garamond Medium"/>
              <a:cs typeface="EB Garamond Medium"/>
              <a:sym typeface="EB Garamond Medium"/>
            </a:endParaRPr>
          </a:p>
          <a:p>
            <a:pPr indent="-285750" lvl="0" marL="285750" marR="0" rtl="0" algn="just">
              <a:lnSpc>
                <a:spcPct val="100000"/>
              </a:lnSpc>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Specifically, we would like to see the discrepancy in proportions of research topics. The </a:t>
            </a:r>
            <a:r>
              <a:rPr i="1" lang="en-US" sz="1800">
                <a:solidFill>
                  <a:srgbClr val="FF0000"/>
                </a:solidFill>
                <a:latin typeface="EB Garamond Medium"/>
                <a:ea typeface="EB Garamond Medium"/>
                <a:cs typeface="EB Garamond Medium"/>
                <a:sym typeface="EB Garamond Medium"/>
              </a:rPr>
              <a:t>higher discrepancy</a:t>
            </a:r>
            <a:r>
              <a:rPr lang="en-US" sz="1800">
                <a:solidFill>
                  <a:srgbClr val="595959"/>
                </a:solidFill>
                <a:latin typeface="EB Garamond Medium"/>
                <a:ea typeface="EB Garamond Medium"/>
                <a:cs typeface="EB Garamond Medium"/>
                <a:sym typeface="EB Garamond Medium"/>
              </a:rPr>
              <a:t> is, the </a:t>
            </a:r>
            <a:r>
              <a:rPr i="1" lang="en-US" sz="1800">
                <a:solidFill>
                  <a:schemeClr val="accent6"/>
                </a:solidFill>
                <a:latin typeface="EB Garamond Medium"/>
                <a:ea typeface="EB Garamond Medium"/>
                <a:cs typeface="EB Garamond Medium"/>
                <a:sym typeface="EB Garamond Medium"/>
              </a:rPr>
              <a:t>less similar</a:t>
            </a:r>
            <a:r>
              <a:rPr lang="en-US" sz="1800">
                <a:solidFill>
                  <a:srgbClr val="595959"/>
                </a:solidFill>
                <a:latin typeface="EB Garamond Medium"/>
                <a:ea typeface="EB Garamond Medium"/>
                <a:cs typeface="EB Garamond Medium"/>
                <a:sym typeface="EB Garamond Medium"/>
              </a:rPr>
              <a:t> two centralities’ research topics are.</a:t>
            </a:r>
            <a:endParaRPr sz="1800">
              <a:solidFill>
                <a:srgbClr val="595959"/>
              </a:solidFill>
              <a:latin typeface="EB Garamond Medium"/>
              <a:ea typeface="EB Garamond Medium"/>
              <a:cs typeface="EB Garamond Medium"/>
              <a:sym typeface="EB Garamond Medium"/>
            </a:endParaRPr>
          </a:p>
          <a:p>
            <a:pPr indent="0" lvl="0" marL="0" marR="0" rtl="0" algn="just">
              <a:lnSpc>
                <a:spcPct val="100000"/>
              </a:lnSpc>
              <a:spcBef>
                <a:spcPts val="0"/>
              </a:spcBef>
              <a:spcAft>
                <a:spcPts val="0"/>
              </a:spcAft>
              <a:buNone/>
            </a:pPr>
            <a:r>
              <a:t/>
            </a:r>
            <a:endParaRPr sz="1800">
              <a:solidFill>
                <a:srgbClr val="595959"/>
              </a:solidFill>
              <a:latin typeface="EB Garamond Medium"/>
              <a:ea typeface="EB Garamond Medium"/>
              <a:cs typeface="EB Garamond Medium"/>
              <a:sym typeface="EB Garamond Medium"/>
            </a:endParaRPr>
          </a:p>
          <a:p>
            <a:pPr indent="-285750" lvl="0" marL="285750" marR="0" rtl="0" algn="just">
              <a:lnSpc>
                <a:spcPct val="100000"/>
              </a:lnSpc>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Suppose we have 2 institutions A and B, with </a:t>
            </a:r>
            <a:r>
              <a:rPr b="1" i="1" lang="en-US" sz="1800">
                <a:solidFill>
                  <a:srgbClr val="595959"/>
                </a:solidFill>
                <a:latin typeface="EB Garamond"/>
                <a:ea typeface="EB Garamond"/>
                <a:cs typeface="EB Garamond"/>
                <a:sym typeface="EB Garamond"/>
              </a:rPr>
              <a:t>n </a:t>
            </a:r>
            <a:r>
              <a:rPr lang="en-US" sz="1800">
                <a:solidFill>
                  <a:srgbClr val="595959"/>
                </a:solidFill>
                <a:latin typeface="EB Garamond Medium"/>
                <a:ea typeface="EB Garamond Medium"/>
                <a:cs typeface="EB Garamond Medium"/>
                <a:sym typeface="EB Garamond Medium"/>
              </a:rPr>
              <a:t>attributes </a:t>
            </a:r>
            <a:r>
              <a:rPr b="1" i="1" lang="en-US" sz="1800">
                <a:solidFill>
                  <a:srgbClr val="595959"/>
                </a:solidFill>
                <a:latin typeface="EB Garamond"/>
                <a:ea typeface="EB Garamond"/>
                <a:cs typeface="EB Garamond"/>
                <a:sym typeface="EB Garamond"/>
              </a:rPr>
              <a:t>Xij</a:t>
            </a:r>
            <a:r>
              <a:rPr lang="en-US" sz="1800">
                <a:solidFill>
                  <a:srgbClr val="595959"/>
                </a:solidFill>
                <a:latin typeface="EB Garamond Medium"/>
                <a:ea typeface="EB Garamond Medium"/>
                <a:cs typeface="EB Garamond Medium"/>
                <a:sym typeface="EB Garamond Medium"/>
              </a:rPr>
              <a:t>.</a:t>
            </a:r>
            <a:endParaRPr sz="1800">
              <a:solidFill>
                <a:srgbClr val="595959"/>
              </a:solidFill>
              <a:latin typeface="EB Garamond Medium"/>
              <a:ea typeface="EB Garamond Medium"/>
              <a:cs typeface="EB Garamond Medium"/>
              <a:sym typeface="EB Garamond Medium"/>
            </a:endParaRPr>
          </a:p>
          <a:p>
            <a:pPr indent="-342900" lvl="0" marL="457200" marR="0" rtl="0" algn="just">
              <a:lnSpc>
                <a:spcPct val="100000"/>
              </a:lnSpc>
              <a:spcBef>
                <a:spcPts val="0"/>
              </a:spcBef>
              <a:spcAft>
                <a:spcPts val="0"/>
              </a:spcAft>
              <a:buClr>
                <a:srgbClr val="595959"/>
              </a:buClr>
              <a:buSzPts val="1800"/>
              <a:buChar char="★"/>
            </a:pPr>
            <a:r>
              <a:rPr b="1" i="1" lang="en-US" sz="1800">
                <a:solidFill>
                  <a:srgbClr val="595959"/>
                </a:solidFill>
                <a:latin typeface="EB Garamond"/>
                <a:ea typeface="EB Garamond"/>
                <a:cs typeface="EB Garamond"/>
                <a:sym typeface="EB Garamond"/>
              </a:rPr>
              <a:t>n </a:t>
            </a:r>
            <a:r>
              <a:rPr lang="en-US" sz="1800">
                <a:solidFill>
                  <a:srgbClr val="595959"/>
                </a:solidFill>
                <a:latin typeface="EB Garamond Medium"/>
                <a:ea typeface="EB Garamond Medium"/>
                <a:cs typeface="EB Garamond Medium"/>
                <a:sym typeface="EB Garamond Medium"/>
              </a:rPr>
              <a:t>is the number of possible topics which is 22 in our case. </a:t>
            </a:r>
            <a:endParaRPr sz="1800">
              <a:solidFill>
                <a:srgbClr val="595959"/>
              </a:solidFill>
              <a:latin typeface="EB Garamond Medium"/>
              <a:ea typeface="EB Garamond Medium"/>
              <a:cs typeface="EB Garamond Medium"/>
              <a:sym typeface="EB Garamond Medium"/>
            </a:endParaRPr>
          </a:p>
          <a:p>
            <a:pPr indent="-342900" lvl="0" marL="457200" marR="0" rtl="0" algn="just">
              <a:lnSpc>
                <a:spcPct val="100000"/>
              </a:lnSpc>
              <a:spcBef>
                <a:spcPts val="0"/>
              </a:spcBef>
              <a:spcAft>
                <a:spcPts val="0"/>
              </a:spcAft>
              <a:buClr>
                <a:srgbClr val="595959"/>
              </a:buClr>
              <a:buSzPts val="1800"/>
              <a:buChar char="★"/>
            </a:pPr>
            <a:r>
              <a:rPr b="1" i="1" lang="en-US" sz="1800">
                <a:solidFill>
                  <a:srgbClr val="595959"/>
                </a:solidFill>
                <a:latin typeface="EB Garamond"/>
                <a:ea typeface="EB Garamond"/>
                <a:cs typeface="EB Garamond"/>
                <a:sym typeface="EB Garamond"/>
              </a:rPr>
              <a:t>i </a:t>
            </a:r>
            <a:r>
              <a:rPr lang="en-US" sz="1800">
                <a:solidFill>
                  <a:srgbClr val="595959"/>
                </a:solidFill>
                <a:latin typeface="EB Garamond Medium"/>
                <a:ea typeface="EB Garamond Medium"/>
                <a:cs typeface="EB Garamond Medium"/>
                <a:sym typeface="EB Garamond Medium"/>
              </a:rPr>
              <a:t>denotes institution </a:t>
            </a:r>
            <a:r>
              <a:rPr b="1" i="1" lang="en-US" sz="1800">
                <a:solidFill>
                  <a:srgbClr val="595959"/>
                </a:solidFill>
                <a:latin typeface="EB Garamond"/>
                <a:ea typeface="EB Garamond"/>
                <a:cs typeface="EB Garamond"/>
                <a:sym typeface="EB Garamond"/>
              </a:rPr>
              <a:t>i</a:t>
            </a:r>
            <a:r>
              <a:rPr lang="en-US" sz="1800">
                <a:solidFill>
                  <a:srgbClr val="595959"/>
                </a:solidFill>
                <a:latin typeface="EB Garamond Medium"/>
                <a:ea typeface="EB Garamond Medium"/>
                <a:cs typeface="EB Garamond Medium"/>
                <a:sym typeface="EB Garamond Medium"/>
              </a:rPr>
              <a:t>, and </a:t>
            </a:r>
            <a:r>
              <a:rPr b="1" i="1" lang="en-US" sz="1800">
                <a:solidFill>
                  <a:srgbClr val="595959"/>
                </a:solidFill>
                <a:latin typeface="EB Garamond"/>
                <a:ea typeface="EB Garamond"/>
                <a:cs typeface="EB Garamond"/>
                <a:sym typeface="EB Garamond"/>
              </a:rPr>
              <a:t>j </a:t>
            </a:r>
            <a:r>
              <a:rPr lang="en-US" sz="1800">
                <a:solidFill>
                  <a:srgbClr val="595959"/>
                </a:solidFill>
                <a:latin typeface="EB Garamond Medium"/>
                <a:ea typeface="EB Garamond Medium"/>
                <a:cs typeface="EB Garamond Medium"/>
                <a:sym typeface="EB Garamond Medium"/>
              </a:rPr>
              <a:t>denotes Topic </a:t>
            </a:r>
            <a:r>
              <a:rPr b="1" i="1" lang="en-US" sz="1800">
                <a:solidFill>
                  <a:srgbClr val="595959"/>
                </a:solidFill>
                <a:latin typeface="EB Garamond"/>
                <a:ea typeface="EB Garamond"/>
                <a:cs typeface="EB Garamond"/>
                <a:sym typeface="EB Garamond"/>
              </a:rPr>
              <a:t>j</a:t>
            </a:r>
            <a:r>
              <a:rPr lang="en-US" sz="1800">
                <a:solidFill>
                  <a:srgbClr val="595959"/>
                </a:solidFill>
                <a:latin typeface="EB Garamond Medium"/>
                <a:ea typeface="EB Garamond Medium"/>
                <a:cs typeface="EB Garamond Medium"/>
                <a:sym typeface="EB Garamond Medium"/>
              </a:rPr>
              <a:t>.</a:t>
            </a:r>
            <a:endParaRPr sz="1800">
              <a:solidFill>
                <a:srgbClr val="595959"/>
              </a:solidFill>
              <a:latin typeface="EB Garamond Medium"/>
              <a:ea typeface="EB Garamond Medium"/>
              <a:cs typeface="EB Garamond Medium"/>
              <a:sym typeface="EB Garamond Medium"/>
            </a:endParaRPr>
          </a:p>
          <a:p>
            <a:pPr indent="-342900" lvl="0" marL="457200" marR="0" rtl="0" algn="just">
              <a:lnSpc>
                <a:spcPct val="100000"/>
              </a:lnSpc>
              <a:spcBef>
                <a:spcPts val="0"/>
              </a:spcBef>
              <a:spcAft>
                <a:spcPts val="0"/>
              </a:spcAft>
              <a:buClr>
                <a:srgbClr val="595959"/>
              </a:buClr>
              <a:buSzPts val="1800"/>
              <a:buChar char="★"/>
            </a:pPr>
            <a:r>
              <a:rPr lang="en-US" sz="1800">
                <a:solidFill>
                  <a:srgbClr val="595959"/>
                </a:solidFill>
                <a:latin typeface="EB Garamond Medium"/>
                <a:ea typeface="EB Garamond Medium"/>
                <a:cs typeface="EB Garamond Medium"/>
                <a:sym typeface="EB Garamond Medium"/>
              </a:rPr>
              <a:t>Each attribute is the proportion of a certain Topic </a:t>
            </a:r>
            <a:r>
              <a:rPr b="1" i="1" lang="en-US" sz="1800">
                <a:solidFill>
                  <a:srgbClr val="595959"/>
                </a:solidFill>
                <a:latin typeface="EB Garamond"/>
                <a:ea typeface="EB Garamond"/>
                <a:cs typeface="EB Garamond"/>
                <a:sym typeface="EB Garamond"/>
              </a:rPr>
              <a:t>j </a:t>
            </a:r>
            <a:r>
              <a:rPr lang="en-US" sz="1800">
                <a:solidFill>
                  <a:srgbClr val="595959"/>
                </a:solidFill>
                <a:latin typeface="EB Garamond Medium"/>
                <a:ea typeface="EB Garamond Medium"/>
                <a:cs typeface="EB Garamond Medium"/>
                <a:sym typeface="EB Garamond Medium"/>
              </a:rPr>
              <a:t>among all.</a:t>
            </a:r>
            <a:endParaRPr sz="1800">
              <a:solidFill>
                <a:srgbClr val="595959"/>
              </a:solidFill>
              <a:latin typeface="EB Garamond Medium"/>
              <a:ea typeface="EB Garamond Medium"/>
              <a:cs typeface="EB Garamond Medium"/>
              <a:sym typeface="EB Garamond Medium"/>
            </a:endParaRPr>
          </a:p>
          <a:p>
            <a:pPr indent="-342900" lvl="0" marL="457200" marR="0" rtl="0" algn="just">
              <a:lnSpc>
                <a:spcPct val="100000"/>
              </a:lnSpc>
              <a:spcBef>
                <a:spcPts val="0"/>
              </a:spcBef>
              <a:spcAft>
                <a:spcPts val="0"/>
              </a:spcAft>
              <a:buClr>
                <a:srgbClr val="595959"/>
              </a:buClr>
              <a:buSzPts val="1800"/>
              <a:buChar char="★"/>
            </a:pPr>
            <a:r>
              <a:rPr lang="en-US" sz="1800">
                <a:solidFill>
                  <a:srgbClr val="595959"/>
                </a:solidFill>
                <a:latin typeface="EB Garamond Medium"/>
                <a:ea typeface="EB Garamond Medium"/>
                <a:cs typeface="EB Garamond Medium"/>
                <a:sym typeface="EB Garamond Medium"/>
              </a:rPr>
              <a:t>Discrepancy Score between A and B := sum of |X</a:t>
            </a:r>
            <a:r>
              <a:rPr lang="en-US" sz="1500">
                <a:solidFill>
                  <a:srgbClr val="595959"/>
                </a:solidFill>
                <a:latin typeface="EB Garamond Medium"/>
                <a:ea typeface="EB Garamond Medium"/>
                <a:cs typeface="EB Garamond Medium"/>
                <a:sym typeface="EB Garamond Medium"/>
              </a:rPr>
              <a:t>Aj</a:t>
            </a:r>
            <a:r>
              <a:rPr lang="en-US" sz="1800">
                <a:solidFill>
                  <a:srgbClr val="595959"/>
                </a:solidFill>
                <a:latin typeface="EB Garamond Medium"/>
                <a:ea typeface="EB Garamond Medium"/>
                <a:cs typeface="EB Garamond Medium"/>
                <a:sym typeface="EB Garamond Medium"/>
              </a:rPr>
              <a:t> - X</a:t>
            </a:r>
            <a:r>
              <a:rPr lang="en-US" sz="1500">
                <a:solidFill>
                  <a:srgbClr val="595959"/>
                </a:solidFill>
                <a:latin typeface="EB Garamond Medium"/>
                <a:ea typeface="EB Garamond Medium"/>
                <a:cs typeface="EB Garamond Medium"/>
                <a:sym typeface="EB Garamond Medium"/>
              </a:rPr>
              <a:t>Bj</a:t>
            </a:r>
            <a:r>
              <a:rPr lang="en-US" sz="1800">
                <a:solidFill>
                  <a:srgbClr val="595959"/>
                </a:solidFill>
                <a:latin typeface="EB Garamond Medium"/>
                <a:ea typeface="EB Garamond Medium"/>
                <a:cs typeface="EB Garamond Medium"/>
                <a:sym typeface="EB Garamond Medium"/>
              </a:rPr>
              <a:t>| over </a:t>
            </a:r>
            <a:r>
              <a:rPr b="1" i="1" lang="en-US" sz="1800">
                <a:solidFill>
                  <a:srgbClr val="595959"/>
                </a:solidFill>
                <a:latin typeface="EB Garamond"/>
                <a:ea typeface="EB Garamond"/>
                <a:cs typeface="EB Garamond"/>
                <a:sym typeface="EB Garamond"/>
              </a:rPr>
              <a:t>j</a:t>
            </a:r>
            <a:endParaRPr b="1" i="1" sz="1800">
              <a:solidFill>
                <a:srgbClr val="595959"/>
              </a:solidFill>
              <a:latin typeface="EB Garamond"/>
              <a:ea typeface="EB Garamond"/>
              <a:cs typeface="EB Garamond"/>
              <a:sym typeface="EB Garamond"/>
            </a:endParaRPr>
          </a:p>
          <a:p>
            <a:pPr indent="0" lvl="0" marL="0" marR="0" rtl="0" algn="just">
              <a:lnSpc>
                <a:spcPct val="100000"/>
              </a:lnSpc>
              <a:spcBef>
                <a:spcPts val="0"/>
              </a:spcBef>
              <a:spcAft>
                <a:spcPts val="0"/>
              </a:spcAft>
              <a:buNone/>
            </a:pPr>
            <a:r>
              <a:t/>
            </a:r>
            <a:endParaRPr b="1" i="1" sz="1800">
              <a:solidFill>
                <a:srgbClr val="595959"/>
              </a:solidFill>
              <a:latin typeface="EB Garamond"/>
              <a:ea typeface="EB Garamond"/>
              <a:cs typeface="EB Garamond"/>
              <a:sym typeface="EB Garamond"/>
            </a:endParaRPr>
          </a:p>
          <a:p>
            <a:pPr indent="-285750" lvl="0" marL="285750" marR="0" rtl="0" algn="just">
              <a:lnSpc>
                <a:spcPct val="100000"/>
              </a:lnSpc>
              <a:spcBef>
                <a:spcPts val="0"/>
              </a:spcBef>
              <a:spcAft>
                <a:spcPts val="0"/>
              </a:spcAft>
              <a:buClr>
                <a:srgbClr val="595959"/>
              </a:buClr>
              <a:buSzPts val="1800"/>
              <a:buFont typeface="EB Garamond"/>
              <a:buChar char="•"/>
            </a:pPr>
            <a:r>
              <a:rPr b="1" i="1" lang="en-US" sz="1800">
                <a:solidFill>
                  <a:srgbClr val="595959"/>
                </a:solidFill>
                <a:latin typeface="EB Garamond"/>
                <a:ea typeface="EB Garamond"/>
                <a:cs typeface="EB Garamond"/>
                <a:sym typeface="EB Garamond"/>
              </a:rPr>
              <a:t>For example: UChicago vs Other Centralities</a:t>
            </a:r>
            <a:endParaRPr b="1" i="1" sz="1800">
              <a:solidFill>
                <a:srgbClr val="595959"/>
              </a:solidFill>
              <a:latin typeface="EB Garamond"/>
              <a:ea typeface="EB Garamond"/>
              <a:cs typeface="EB Garamond"/>
              <a:sym typeface="EB Garamond"/>
            </a:endParaRPr>
          </a:p>
          <a:p>
            <a:pPr indent="-342900" lvl="0" marL="457200" marR="0" rtl="0" algn="just">
              <a:lnSpc>
                <a:spcPct val="100000"/>
              </a:lnSpc>
              <a:spcBef>
                <a:spcPts val="0"/>
              </a:spcBef>
              <a:spcAft>
                <a:spcPts val="0"/>
              </a:spcAft>
              <a:buClr>
                <a:srgbClr val="595959"/>
              </a:buClr>
              <a:buSzPts val="1800"/>
              <a:buFont typeface="EB Garamond Medium"/>
              <a:buChar char="★"/>
            </a:pPr>
            <a:r>
              <a:rPr lang="en-US" sz="1800">
                <a:solidFill>
                  <a:srgbClr val="595959"/>
                </a:solidFill>
                <a:latin typeface="EB Garamond Medium"/>
                <a:ea typeface="EB Garamond Medium"/>
                <a:cs typeface="EB Garamond Medium"/>
                <a:sym typeface="EB Garamond Medium"/>
              </a:rPr>
              <a:t>UChicago is very similar as ColumbiaU and LSE, but not so </a:t>
            </a:r>
            <a:r>
              <a:rPr lang="en-US" sz="1800">
                <a:solidFill>
                  <a:srgbClr val="595959"/>
                </a:solidFill>
                <a:latin typeface="EB Garamond Medium"/>
                <a:ea typeface="EB Garamond Medium"/>
                <a:cs typeface="EB Garamond Medium"/>
                <a:sym typeface="EB Garamond Medium"/>
              </a:rPr>
              <a:t>similar</a:t>
            </a:r>
            <a:r>
              <a:rPr lang="en-US" sz="1800">
                <a:solidFill>
                  <a:srgbClr val="595959"/>
                </a:solidFill>
                <a:latin typeface="EB Garamond Medium"/>
                <a:ea typeface="EB Garamond Medium"/>
                <a:cs typeface="EB Garamond Medium"/>
                <a:sym typeface="EB Garamond Medium"/>
              </a:rPr>
              <a:t> as MIT and World Bank. </a:t>
            </a:r>
            <a:endParaRPr sz="1800">
              <a:solidFill>
                <a:srgbClr val="595959"/>
              </a:solidFill>
              <a:latin typeface="EB Garamond Medium"/>
              <a:ea typeface="EB Garamond Medium"/>
              <a:cs typeface="EB Garamond Medium"/>
              <a:sym typeface="EB Garamond Medium"/>
            </a:endParaRPr>
          </a:p>
        </p:txBody>
      </p:sp>
      <p:pic>
        <p:nvPicPr>
          <p:cNvPr id="869" name="Google Shape;869;g2161474bc3c_2_149"/>
          <p:cNvPicPr preferRelativeResize="0"/>
          <p:nvPr/>
        </p:nvPicPr>
        <p:blipFill>
          <a:blip r:embed="rId3">
            <a:alphaModFix/>
          </a:blip>
          <a:stretch>
            <a:fillRect/>
          </a:stretch>
        </p:blipFill>
        <p:spPr>
          <a:xfrm>
            <a:off x="6677262" y="2178813"/>
            <a:ext cx="5444125" cy="38448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g2161474bc3c_2_173"/>
          <p:cNvSpPr/>
          <p:nvPr/>
        </p:nvSpPr>
        <p:spPr>
          <a:xfrm>
            <a:off x="0"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75" name="Google Shape;875;g2161474bc3c_2_173"/>
          <p:cNvSpPr/>
          <p:nvPr/>
        </p:nvSpPr>
        <p:spPr>
          <a:xfrm>
            <a:off x="8685450" y="776825"/>
            <a:ext cx="1132800" cy="1205700"/>
          </a:xfrm>
          <a:prstGeom prst="smileyFace">
            <a:avLst>
              <a:gd fmla="val 4653" name="adj"/>
            </a:avLst>
          </a:prstGeom>
          <a:solidFill>
            <a:srgbClr val="FFF2CC">
              <a:alpha val="94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g2161474bc3c_2_173"/>
          <p:cNvSpPr/>
          <p:nvPr/>
        </p:nvSpPr>
        <p:spPr>
          <a:xfrm>
            <a:off x="7" y="0"/>
            <a:ext cx="12192000" cy="6858000"/>
          </a:xfrm>
          <a:prstGeom prst="rect">
            <a:avLst/>
          </a:prstGeom>
          <a:solidFill>
            <a:srgbClr val="FFF2CC">
              <a:alpha val="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n-US" sz="1800">
                <a:solidFill>
                  <a:schemeClr val="lt1"/>
                </a:solidFill>
                <a:latin typeface="Calibri"/>
                <a:ea typeface="Calibri"/>
                <a:cs typeface="Calibri"/>
                <a:sym typeface="Calibri"/>
              </a:rPr>
              <a:t>n</a:t>
            </a:r>
            <a:endParaRPr b="0" i="0" sz="1800" u="none" cap="none" strike="noStrike">
              <a:solidFill>
                <a:schemeClr val="lt1"/>
              </a:solidFill>
              <a:latin typeface="Calibri"/>
              <a:ea typeface="Calibri"/>
              <a:cs typeface="Calibri"/>
              <a:sym typeface="Calibri"/>
            </a:endParaRPr>
          </a:p>
        </p:txBody>
      </p:sp>
      <p:grpSp>
        <p:nvGrpSpPr>
          <p:cNvPr id="877" name="Google Shape;877;g2161474bc3c_2_173"/>
          <p:cNvGrpSpPr/>
          <p:nvPr/>
        </p:nvGrpSpPr>
        <p:grpSpPr>
          <a:xfrm>
            <a:off x="506358" y="113913"/>
            <a:ext cx="1618876" cy="963101"/>
            <a:chOff x="620558" y="314872"/>
            <a:chExt cx="1888562" cy="1097926"/>
          </a:xfrm>
        </p:grpSpPr>
        <p:grpSp>
          <p:nvGrpSpPr>
            <p:cNvPr id="878" name="Google Shape;878;g2161474bc3c_2_173"/>
            <p:cNvGrpSpPr/>
            <p:nvPr/>
          </p:nvGrpSpPr>
          <p:grpSpPr>
            <a:xfrm>
              <a:off x="620558" y="314872"/>
              <a:ext cx="1888562" cy="1097926"/>
              <a:chOff x="5455664" y="4687260"/>
              <a:chExt cx="1521439" cy="968189"/>
            </a:xfrm>
          </p:grpSpPr>
          <p:sp>
            <p:nvSpPr>
              <p:cNvPr id="879" name="Google Shape;879;g2161474bc3c_2_173"/>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80" name="Google Shape;880;g2161474bc3c_2_173"/>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81" name="Google Shape;881;g2161474bc3c_2_173"/>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82" name="Google Shape;882;g2161474bc3c_2_173"/>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883" name="Google Shape;883;g2161474bc3c_2_173"/>
          <p:cNvSpPr txBox="1"/>
          <p:nvPr/>
        </p:nvSpPr>
        <p:spPr>
          <a:xfrm>
            <a:off x="268300" y="1282775"/>
            <a:ext cx="107037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lang="en-US" sz="2400">
                <a:solidFill>
                  <a:schemeClr val="dk1"/>
                </a:solidFill>
                <a:latin typeface="EB Garamond Medium"/>
                <a:ea typeface="EB Garamond Medium"/>
                <a:cs typeface="EB Garamond Medium"/>
                <a:sym typeface="EB Garamond Medium"/>
              </a:rPr>
              <a:t>Combining SNA and TM …… Discrepancy Scores between 2 Institutions’ Topics:</a:t>
            </a:r>
            <a:endParaRPr b="0" i="0" sz="2400" u="none" cap="none" strike="noStrike">
              <a:solidFill>
                <a:schemeClr val="dk1"/>
              </a:solidFill>
              <a:latin typeface="EB Garamond Medium"/>
              <a:ea typeface="EB Garamond Medium"/>
              <a:cs typeface="EB Garamond Medium"/>
              <a:sym typeface="EB Garamond Medium"/>
            </a:endParaRPr>
          </a:p>
        </p:txBody>
      </p:sp>
      <p:sp>
        <p:nvSpPr>
          <p:cNvPr id="884" name="Google Shape;884;g2161474bc3c_2_173"/>
          <p:cNvSpPr/>
          <p:nvPr/>
        </p:nvSpPr>
        <p:spPr>
          <a:xfrm>
            <a:off x="2410125" y="376475"/>
            <a:ext cx="82002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lang="en-US" sz="3300">
                <a:solidFill>
                  <a:schemeClr val="dk1"/>
                </a:solidFill>
                <a:latin typeface="EB Garamond Medium"/>
                <a:ea typeface="EB Garamond Medium"/>
                <a:cs typeface="EB Garamond Medium"/>
                <a:sym typeface="EB Garamond Medium"/>
              </a:rPr>
              <a:t>Do Centralities Research the Same Topics?</a:t>
            </a:r>
            <a:endParaRPr b="0" i="0" sz="2900" u="none" cap="none" strike="noStrike">
              <a:solidFill>
                <a:srgbClr val="000000"/>
              </a:solidFill>
              <a:latin typeface="EB Garamond Medium"/>
              <a:ea typeface="EB Garamond Medium"/>
              <a:cs typeface="EB Garamond Medium"/>
              <a:sym typeface="EB Garamond Medium"/>
            </a:endParaRPr>
          </a:p>
        </p:txBody>
      </p:sp>
      <p:pic>
        <p:nvPicPr>
          <p:cNvPr id="885" name="Google Shape;885;g2161474bc3c_2_173"/>
          <p:cNvPicPr preferRelativeResize="0"/>
          <p:nvPr/>
        </p:nvPicPr>
        <p:blipFill>
          <a:blip r:embed="rId3">
            <a:alphaModFix/>
          </a:blip>
          <a:stretch>
            <a:fillRect/>
          </a:stretch>
        </p:blipFill>
        <p:spPr>
          <a:xfrm>
            <a:off x="5226575" y="1898175"/>
            <a:ext cx="6428421" cy="4822401"/>
          </a:xfrm>
          <a:prstGeom prst="rect">
            <a:avLst/>
          </a:prstGeom>
          <a:noFill/>
          <a:ln>
            <a:noFill/>
          </a:ln>
        </p:spPr>
      </p:pic>
      <p:cxnSp>
        <p:nvCxnSpPr>
          <p:cNvPr id="886" name="Google Shape;886;g2161474bc3c_2_173"/>
          <p:cNvCxnSpPr/>
          <p:nvPr/>
        </p:nvCxnSpPr>
        <p:spPr>
          <a:xfrm rot="10800000">
            <a:off x="3909050" y="4110050"/>
            <a:ext cx="1566900" cy="976200"/>
          </a:xfrm>
          <a:prstGeom prst="straightConnector1">
            <a:avLst/>
          </a:prstGeom>
          <a:noFill/>
          <a:ln cap="flat" cmpd="sng" w="38100">
            <a:solidFill>
              <a:srgbClr val="FF0000"/>
            </a:solidFill>
            <a:prstDash val="solid"/>
            <a:round/>
            <a:headEnd len="sm" w="sm" type="none"/>
            <a:tailEnd len="med" w="med" type="triangle"/>
          </a:ln>
        </p:spPr>
      </p:cxnSp>
      <p:sp>
        <p:nvSpPr>
          <p:cNvPr id="887" name="Google Shape;887;g2161474bc3c_2_173"/>
          <p:cNvSpPr txBox="1"/>
          <p:nvPr/>
        </p:nvSpPr>
        <p:spPr>
          <a:xfrm>
            <a:off x="425875" y="3116350"/>
            <a:ext cx="4690500" cy="12315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700"/>
              <a:buFont typeface="Arial"/>
              <a:buNone/>
            </a:pPr>
            <a:r>
              <a:rPr b="1" lang="en-US" sz="1700">
                <a:solidFill>
                  <a:srgbClr val="FF0000"/>
                </a:solidFill>
                <a:latin typeface="EB Garamond"/>
                <a:ea typeface="EB Garamond"/>
                <a:cs typeface="EB Garamond"/>
                <a:sym typeface="EB Garamond"/>
              </a:rPr>
              <a:t>World Bank has </a:t>
            </a:r>
            <a:r>
              <a:rPr b="1" i="1" lang="en-US" sz="1700" u="sng">
                <a:solidFill>
                  <a:srgbClr val="FF0000"/>
                </a:solidFill>
                <a:latin typeface="EB Garamond"/>
                <a:ea typeface="EB Garamond"/>
                <a:cs typeface="EB Garamond"/>
                <a:sym typeface="EB Garamond"/>
              </a:rPr>
              <a:t>large</a:t>
            </a:r>
            <a:r>
              <a:rPr b="1" lang="en-US" sz="1700">
                <a:solidFill>
                  <a:srgbClr val="FF0000"/>
                </a:solidFill>
                <a:latin typeface="EB Garamond"/>
                <a:ea typeface="EB Garamond"/>
                <a:cs typeface="EB Garamond"/>
                <a:sym typeface="EB Garamond"/>
              </a:rPr>
              <a:t> discrepancy scores with other </a:t>
            </a:r>
            <a:r>
              <a:rPr b="1" lang="en-US" sz="1700">
                <a:solidFill>
                  <a:srgbClr val="FF0000"/>
                </a:solidFill>
                <a:latin typeface="EB Garamond"/>
                <a:ea typeface="EB Garamond"/>
                <a:cs typeface="EB Garamond"/>
                <a:sym typeface="EB Garamond"/>
              </a:rPr>
              <a:t>university-institutions! While among university-institutions, the discrepancy levels are relatively lower in general.</a:t>
            </a:r>
            <a:endParaRPr b="1" i="0" sz="1700" u="none" cap="none" strike="noStrike">
              <a:solidFill>
                <a:srgbClr val="FF0000"/>
              </a:solidFill>
              <a:latin typeface="EB Garamond"/>
              <a:ea typeface="EB Garamond"/>
              <a:cs typeface="EB Garamond"/>
              <a:sym typeface="EB 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g213aa9d9a43_1_52"/>
          <p:cNvSpPr/>
          <p:nvPr/>
        </p:nvSpPr>
        <p:spPr>
          <a:xfrm>
            <a:off x="0"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3" name="Google Shape;893;g213aa9d9a43_1_52"/>
          <p:cNvSpPr/>
          <p:nvPr/>
        </p:nvSpPr>
        <p:spPr>
          <a:xfrm>
            <a:off x="8685450" y="776825"/>
            <a:ext cx="1132800" cy="1205700"/>
          </a:xfrm>
          <a:prstGeom prst="smileyFace">
            <a:avLst>
              <a:gd fmla="val 4653" name="adj"/>
            </a:avLst>
          </a:prstGeom>
          <a:solidFill>
            <a:srgbClr val="FFF2CC">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g213aa9d9a43_1_52"/>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5" name="Google Shape;895;g213aa9d9a43_1_52"/>
          <p:cNvSpPr/>
          <p:nvPr/>
        </p:nvSpPr>
        <p:spPr>
          <a:xfrm>
            <a:off x="2711450" y="376500"/>
            <a:ext cx="5847900" cy="6846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Take-home Points</a:t>
            </a:r>
            <a:endParaRPr b="0" i="0" sz="2900" u="none" cap="none" strike="noStrike">
              <a:solidFill>
                <a:srgbClr val="000000"/>
              </a:solidFill>
              <a:latin typeface="EB Garamond Medium"/>
              <a:ea typeface="EB Garamond Medium"/>
              <a:cs typeface="EB Garamond Medium"/>
              <a:sym typeface="EB Garamond Medium"/>
            </a:endParaRPr>
          </a:p>
        </p:txBody>
      </p:sp>
      <p:grpSp>
        <p:nvGrpSpPr>
          <p:cNvPr id="896" name="Google Shape;896;g213aa9d9a43_1_52"/>
          <p:cNvGrpSpPr/>
          <p:nvPr/>
        </p:nvGrpSpPr>
        <p:grpSpPr>
          <a:xfrm>
            <a:off x="506358" y="113912"/>
            <a:ext cx="1618876" cy="963101"/>
            <a:chOff x="620557" y="314870"/>
            <a:chExt cx="1888562" cy="1097926"/>
          </a:xfrm>
        </p:grpSpPr>
        <p:grpSp>
          <p:nvGrpSpPr>
            <p:cNvPr id="897" name="Google Shape;897;g213aa9d9a43_1_52"/>
            <p:cNvGrpSpPr/>
            <p:nvPr/>
          </p:nvGrpSpPr>
          <p:grpSpPr>
            <a:xfrm>
              <a:off x="620557" y="314870"/>
              <a:ext cx="1888562" cy="1097926"/>
              <a:chOff x="5455664" y="4687260"/>
              <a:chExt cx="1521439" cy="968189"/>
            </a:xfrm>
          </p:grpSpPr>
          <p:sp>
            <p:nvSpPr>
              <p:cNvPr id="898" name="Google Shape;898;g213aa9d9a43_1_52"/>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99" name="Google Shape;899;g213aa9d9a43_1_52"/>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900" name="Google Shape;900;g213aa9d9a43_1_52"/>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901" name="Google Shape;901;g213aa9d9a43_1_52"/>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902" name="Google Shape;902;g213aa9d9a43_1_52"/>
          <p:cNvSpPr/>
          <p:nvPr/>
        </p:nvSpPr>
        <p:spPr>
          <a:xfrm>
            <a:off x="5394700" y="3096550"/>
            <a:ext cx="1251600" cy="1273200"/>
          </a:xfrm>
          <a:prstGeom prst="hexagon">
            <a:avLst>
              <a:gd fmla="val 25000" name="adj"/>
              <a:gd fmla="val 115470" name="vf"/>
            </a:avLst>
          </a:prstGeom>
          <a:solidFill>
            <a:srgbClr val="FFF2CC">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g213aa9d9a43_1_52"/>
          <p:cNvSpPr txBox="1"/>
          <p:nvPr/>
        </p:nvSpPr>
        <p:spPr>
          <a:xfrm>
            <a:off x="268300" y="1359900"/>
            <a:ext cx="637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From Technical Experience:</a:t>
            </a:r>
            <a:endParaRPr b="1" i="0" sz="2400" u="none" cap="none" strike="noStrike">
              <a:solidFill>
                <a:schemeClr val="dk1"/>
              </a:solidFill>
              <a:latin typeface="EB Garamond"/>
              <a:ea typeface="EB Garamond"/>
              <a:cs typeface="EB Garamond"/>
              <a:sym typeface="EB Garamond"/>
            </a:endParaRPr>
          </a:p>
        </p:txBody>
      </p:sp>
      <p:sp>
        <p:nvSpPr>
          <p:cNvPr id="904" name="Google Shape;904;g213aa9d9a43_1_52"/>
          <p:cNvSpPr txBox="1"/>
          <p:nvPr/>
        </p:nvSpPr>
        <p:spPr>
          <a:xfrm>
            <a:off x="446275" y="1858763"/>
            <a:ext cx="9444300" cy="12006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Times New Roman"/>
              <a:buChar char="•"/>
            </a:pPr>
            <a:r>
              <a:rPr b="1" i="0" lang="en-US" sz="1800" u="none" cap="none" strike="noStrike">
                <a:solidFill>
                  <a:srgbClr val="FF0000"/>
                </a:solidFill>
                <a:latin typeface="EB Garamond"/>
                <a:ea typeface="EB Garamond"/>
                <a:cs typeface="EB Garamond"/>
                <a:sym typeface="EB Garamond"/>
              </a:rPr>
              <a:t>SQL </a:t>
            </a:r>
            <a:r>
              <a:rPr b="0" i="0" lang="en-US" sz="1800" u="none" cap="none" strike="noStrike">
                <a:solidFill>
                  <a:srgbClr val="595959"/>
                </a:solidFill>
                <a:latin typeface="EB Garamond Medium"/>
                <a:ea typeface="EB Garamond Medium"/>
                <a:cs typeface="EB Garamond Medium"/>
                <a:sym typeface="EB Garamond Medium"/>
              </a:rPr>
              <a:t>is really convenient to structure datasets and extract relevant information!</a:t>
            </a:r>
            <a:endParaRPr b="0" i="0" sz="1800" u="none" cap="none" strike="noStrike">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Times New Roman"/>
              <a:buChar char="•"/>
            </a:pPr>
            <a:r>
              <a:rPr b="0" i="0" lang="en-US" sz="1800" u="none" cap="none" strike="noStrike">
                <a:solidFill>
                  <a:srgbClr val="595959"/>
                </a:solidFill>
                <a:latin typeface="EB Garamond Medium"/>
                <a:ea typeface="EB Garamond Medium"/>
                <a:cs typeface="EB Garamond Medium"/>
                <a:sym typeface="EB Garamond Medium"/>
              </a:rPr>
              <a:t>Except for speed, </a:t>
            </a:r>
            <a:r>
              <a:rPr b="1" i="0" lang="en-US" sz="1800" u="none" cap="none" strike="noStrike">
                <a:solidFill>
                  <a:srgbClr val="FF0000"/>
                </a:solidFill>
                <a:latin typeface="EB Garamond"/>
                <a:ea typeface="EB Garamond"/>
                <a:cs typeface="EB Garamond"/>
                <a:sym typeface="EB Garamond"/>
              </a:rPr>
              <a:t>Selenium</a:t>
            </a:r>
            <a:r>
              <a:rPr b="0" i="0" lang="en-US" sz="1800" u="none" cap="none" strike="noStrike">
                <a:solidFill>
                  <a:srgbClr val="595959"/>
                </a:solidFill>
                <a:latin typeface="EB Garamond Medium"/>
                <a:ea typeface="EB Garamond Medium"/>
                <a:cs typeface="EB Garamond Medium"/>
                <a:sym typeface="EB Garamond Medium"/>
              </a:rPr>
              <a:t> is way better than Requests for web scraping!</a:t>
            </a:r>
            <a:endParaRPr b="0" i="0" sz="1800" u="none" cap="none" strike="noStrike">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Times New Roman"/>
              <a:buChar char="•"/>
            </a:pPr>
            <a:r>
              <a:rPr b="1" i="0" lang="en-US" sz="1800" u="none" cap="none" strike="noStrike">
                <a:solidFill>
                  <a:srgbClr val="FF0000"/>
                </a:solidFill>
                <a:latin typeface="EB Garamond"/>
                <a:ea typeface="EB Garamond"/>
                <a:cs typeface="EB Garamond"/>
                <a:sym typeface="EB Garamond"/>
              </a:rPr>
              <a:t>Plotly</a:t>
            </a:r>
            <a:r>
              <a:rPr b="0" i="0" lang="en-US" sz="1800" u="none" cap="none" strike="noStrike">
                <a:solidFill>
                  <a:srgbClr val="595959"/>
                </a:solidFill>
                <a:latin typeface="EB Garamond Medium"/>
                <a:ea typeface="EB Garamond Medium"/>
                <a:cs typeface="EB Garamond Medium"/>
                <a:sym typeface="EB Garamond Medium"/>
              </a:rPr>
              <a:t> is fantastic for fancier visualization and interactive plots!</a:t>
            </a:r>
            <a:endParaRPr b="0" i="0" sz="1800" u="none" cap="none" strike="noStrike">
              <a:solidFill>
                <a:srgbClr val="595959"/>
              </a:solidFill>
              <a:latin typeface="EB Garamond Medium"/>
              <a:ea typeface="EB Garamond Medium"/>
              <a:cs typeface="EB Garamond Medium"/>
              <a:sym typeface="EB Garamond Medium"/>
            </a:endParaRPr>
          </a:p>
          <a:p>
            <a:pPr indent="-285750" lvl="0" marL="285750" marR="0" rtl="0" algn="l">
              <a:lnSpc>
                <a:spcPct val="100000"/>
              </a:lnSpc>
              <a:spcBef>
                <a:spcPts val="0"/>
              </a:spcBef>
              <a:spcAft>
                <a:spcPts val="0"/>
              </a:spcAft>
              <a:buClr>
                <a:srgbClr val="595959"/>
              </a:buClr>
              <a:buSzPts val="1800"/>
              <a:buFont typeface="Times New Roman"/>
              <a:buChar char="•"/>
            </a:pPr>
            <a:r>
              <a:rPr b="0" i="0" lang="en-US" sz="1800" u="none" cap="none" strike="noStrike">
                <a:solidFill>
                  <a:srgbClr val="595959"/>
                </a:solidFill>
                <a:latin typeface="EB Garamond Medium"/>
                <a:ea typeface="EB Garamond Medium"/>
                <a:cs typeface="EB Garamond Medium"/>
                <a:sym typeface="EB Garamond Medium"/>
              </a:rPr>
              <a:t>When doing Topic Modeling, try out </a:t>
            </a:r>
            <a:r>
              <a:rPr b="1" i="0" lang="en-US" sz="1800" u="none" cap="none" strike="noStrike">
                <a:solidFill>
                  <a:srgbClr val="FF0000"/>
                </a:solidFill>
                <a:latin typeface="EB Garamond"/>
                <a:ea typeface="EB Garamond"/>
                <a:cs typeface="EB Garamond"/>
                <a:sym typeface="EB Garamond"/>
              </a:rPr>
              <a:t>BERTopic</a:t>
            </a:r>
            <a:r>
              <a:rPr b="0" i="0" lang="en-US" sz="1800" u="none" cap="none" strike="noStrike">
                <a:solidFill>
                  <a:srgbClr val="595959"/>
                </a:solidFill>
                <a:latin typeface="EB Garamond Medium"/>
                <a:ea typeface="EB Garamond Medium"/>
                <a:cs typeface="EB Garamond Medium"/>
                <a:sym typeface="EB Garamond Medium"/>
              </a:rPr>
              <a:t> package! Do NOT stick to Gensim LDA. </a:t>
            </a:r>
            <a:endParaRPr b="0" i="0" sz="1800" u="none" cap="none" strike="noStrike">
              <a:solidFill>
                <a:srgbClr val="595959"/>
              </a:solidFill>
              <a:latin typeface="EB Garamond Medium"/>
              <a:ea typeface="EB Garamond Medium"/>
              <a:cs typeface="EB Garamond Medium"/>
              <a:sym typeface="EB Garamond Medium"/>
            </a:endParaRPr>
          </a:p>
        </p:txBody>
      </p:sp>
      <p:sp>
        <p:nvSpPr>
          <p:cNvPr id="905" name="Google Shape;905;g213aa9d9a43_1_52"/>
          <p:cNvSpPr txBox="1"/>
          <p:nvPr/>
        </p:nvSpPr>
        <p:spPr>
          <a:xfrm>
            <a:off x="268300" y="3140825"/>
            <a:ext cx="637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Social Science Significance:</a:t>
            </a:r>
            <a:endParaRPr b="1" i="0" sz="2400" u="none" cap="none" strike="noStrike">
              <a:solidFill>
                <a:schemeClr val="dk1"/>
              </a:solidFill>
              <a:latin typeface="EB Garamond"/>
              <a:ea typeface="EB Garamond"/>
              <a:cs typeface="EB Garamond"/>
              <a:sym typeface="EB Garamond"/>
            </a:endParaRPr>
          </a:p>
        </p:txBody>
      </p:sp>
      <p:sp>
        <p:nvSpPr>
          <p:cNvPr id="906" name="Google Shape;906;g213aa9d9a43_1_52"/>
          <p:cNvSpPr txBox="1"/>
          <p:nvPr/>
        </p:nvSpPr>
        <p:spPr>
          <a:xfrm>
            <a:off x="446275" y="3683975"/>
            <a:ext cx="10513800" cy="2862900"/>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We form a whole picture of the current Economic academia by 1): identifying its collaboration patterns on Top Econ Journals through network analysis 2): research topics evolvement across time and institutions through dynamic topic modeling.</a:t>
            </a:r>
            <a:endParaRPr b="0" i="0" sz="1800" u="none" cap="none" strike="noStrike">
              <a:solidFill>
                <a:srgbClr val="595959"/>
              </a:solidFill>
              <a:latin typeface="EB Garamond Medium"/>
              <a:ea typeface="EB Garamond Medium"/>
              <a:cs typeface="EB Garamond Medium"/>
              <a:sym typeface="EB Garamond Medium"/>
            </a:endParaRPr>
          </a:p>
          <a:p>
            <a:pPr indent="-285750" lvl="0" marL="285750" marR="0" rtl="0" algn="just">
              <a:lnSpc>
                <a:spcPct val="100000"/>
              </a:lnSpc>
              <a:spcBef>
                <a:spcPts val="0"/>
              </a:spcBef>
              <a:spcAft>
                <a:spcPts val="0"/>
              </a:spcAft>
              <a:buClr>
                <a:srgbClr val="595959"/>
              </a:buClr>
              <a:buSzPts val="1800"/>
              <a:buFont typeface="Times New Roman"/>
              <a:buChar char="•"/>
            </a:pPr>
            <a:r>
              <a:rPr b="1" i="1" lang="en-US" sz="1800" u="none" cap="none" strike="noStrike">
                <a:solidFill>
                  <a:srgbClr val="595959"/>
                </a:solidFill>
                <a:latin typeface="EB Garamond"/>
                <a:ea typeface="EB Garamond"/>
                <a:cs typeface="EB Garamond"/>
                <a:sym typeface="EB Garamond"/>
              </a:rPr>
              <a:t>From </a:t>
            </a:r>
            <a:r>
              <a:rPr b="1" i="1" lang="en-US" sz="1800">
                <a:solidFill>
                  <a:srgbClr val="595959"/>
                </a:solidFill>
                <a:latin typeface="EB Garamond"/>
                <a:ea typeface="EB Garamond"/>
                <a:cs typeface="EB Garamond"/>
                <a:sym typeface="EB Garamond"/>
              </a:rPr>
              <a:t>SNA</a:t>
            </a:r>
            <a:r>
              <a:rPr b="0" i="0" lang="en-US" sz="1800" u="none" cap="none" strike="noStrike">
                <a:solidFill>
                  <a:srgbClr val="595959"/>
                </a:solidFill>
                <a:latin typeface="EB Garamond Medium"/>
                <a:ea typeface="EB Garamond Medium"/>
                <a:cs typeface="EB Garamond Medium"/>
                <a:sym typeface="EB Garamond Medium"/>
              </a:rPr>
              <a:t>, Top tier institutions are more likely to collaborate with institutions of similar levels; but for lower tier institutions, they often collaborate with those from very different tiers. In other words, an institution’s cross-rank/tier collaboration likelihood </a:t>
            </a:r>
            <a:r>
              <a:rPr b="0" i="0" lang="en-US" sz="1800" u="sng" cap="none" strike="noStrike">
                <a:solidFill>
                  <a:schemeClr val="accent6"/>
                </a:solidFill>
                <a:latin typeface="EB Garamond Medium"/>
                <a:ea typeface="EB Garamond Medium"/>
                <a:cs typeface="EB Garamond Medium"/>
                <a:sym typeface="EB Garamond Medium"/>
              </a:rPr>
              <a:t>decreases</a:t>
            </a:r>
            <a:r>
              <a:rPr b="0" i="0" lang="en-US" sz="1800" u="none" cap="none" strike="noStrike">
                <a:solidFill>
                  <a:srgbClr val="595959"/>
                </a:solidFill>
                <a:latin typeface="EB Garamond Medium"/>
                <a:ea typeface="EB Garamond Medium"/>
                <a:cs typeface="EB Garamond Medium"/>
                <a:sym typeface="EB Garamond Medium"/>
              </a:rPr>
              <a:t> as its tier/rank gets </a:t>
            </a:r>
            <a:r>
              <a:rPr b="0" i="0" lang="en-US" sz="1800" u="sng" cap="none" strike="noStrike">
                <a:solidFill>
                  <a:srgbClr val="FF0000"/>
                </a:solidFill>
                <a:latin typeface="EB Garamond Medium"/>
                <a:ea typeface="EB Garamond Medium"/>
                <a:cs typeface="EB Garamond Medium"/>
                <a:sym typeface="EB Garamond Medium"/>
              </a:rPr>
              <a:t>higher</a:t>
            </a:r>
            <a:r>
              <a:rPr b="0" i="0" lang="en-US" sz="1800" u="none" cap="none" strike="noStrike">
                <a:solidFill>
                  <a:srgbClr val="595959"/>
                </a:solidFill>
                <a:latin typeface="EB Garamond Medium"/>
                <a:ea typeface="EB Garamond Medium"/>
                <a:cs typeface="EB Garamond Medium"/>
                <a:sym typeface="EB Garamond Medium"/>
              </a:rPr>
              <a:t>.</a:t>
            </a:r>
            <a:endParaRPr b="0" i="0" sz="1800" u="none" cap="none" strike="noStrike">
              <a:solidFill>
                <a:srgbClr val="595959"/>
              </a:solidFill>
              <a:latin typeface="EB Garamond Medium"/>
              <a:ea typeface="EB Garamond Medium"/>
              <a:cs typeface="EB Garamond Medium"/>
              <a:sym typeface="EB Garamond Medium"/>
            </a:endParaRPr>
          </a:p>
          <a:p>
            <a:pPr indent="-285750" lvl="0" marL="285750" marR="0" rtl="0" algn="just">
              <a:lnSpc>
                <a:spcPct val="100000"/>
              </a:lnSpc>
              <a:spcBef>
                <a:spcPts val="0"/>
              </a:spcBef>
              <a:spcAft>
                <a:spcPts val="0"/>
              </a:spcAft>
              <a:buClr>
                <a:srgbClr val="595959"/>
              </a:buClr>
              <a:buSzPts val="1800"/>
              <a:buFont typeface="Times New Roman"/>
              <a:buChar char="•"/>
            </a:pPr>
            <a:r>
              <a:rPr b="1" i="1" lang="en-US" sz="1800" u="none" cap="none" strike="noStrike">
                <a:solidFill>
                  <a:srgbClr val="595959"/>
                </a:solidFill>
                <a:latin typeface="EB Garamond"/>
                <a:ea typeface="EB Garamond"/>
                <a:cs typeface="EB Garamond"/>
                <a:sym typeface="EB Garamond"/>
              </a:rPr>
              <a:t>From </a:t>
            </a:r>
            <a:r>
              <a:rPr b="1" i="1" lang="en-US" sz="1800">
                <a:solidFill>
                  <a:srgbClr val="595959"/>
                </a:solidFill>
                <a:latin typeface="EB Garamond"/>
                <a:ea typeface="EB Garamond"/>
                <a:cs typeface="EB Garamond"/>
                <a:sym typeface="EB Garamond"/>
              </a:rPr>
              <a:t>TM</a:t>
            </a:r>
            <a:r>
              <a:rPr b="0" i="0" lang="en-US" sz="1800" u="none" cap="none" strike="noStrike">
                <a:solidFill>
                  <a:srgbClr val="595959"/>
                </a:solidFill>
                <a:latin typeface="EB Garamond Medium"/>
                <a:ea typeface="EB Garamond Medium"/>
                <a:cs typeface="EB Garamond Medium"/>
                <a:sym typeface="EB Garamond Medium"/>
              </a:rPr>
              <a:t>, we see topics are </a:t>
            </a:r>
            <a:r>
              <a:rPr b="0" i="0" lang="en-US" sz="1800" u="sng" cap="none" strike="noStrike">
                <a:solidFill>
                  <a:srgbClr val="595959"/>
                </a:solidFill>
                <a:latin typeface="EB Garamond Medium"/>
                <a:ea typeface="EB Garamond Medium"/>
                <a:cs typeface="EB Garamond Medium"/>
                <a:sym typeface="EB Garamond Medium"/>
              </a:rPr>
              <a:t>stable in trends across time</a:t>
            </a:r>
            <a:r>
              <a:rPr b="0" i="0" lang="en-US" sz="1800" u="none" cap="none" strike="noStrike">
                <a:solidFill>
                  <a:srgbClr val="595959"/>
                </a:solidFill>
                <a:latin typeface="EB Garamond Medium"/>
                <a:ea typeface="EB Garamond Medium"/>
                <a:cs typeface="EB Garamond Medium"/>
                <a:sym typeface="EB Garamond Medium"/>
              </a:rPr>
              <a:t> with some fluctuations but can </a:t>
            </a:r>
            <a:r>
              <a:rPr b="0" i="0" lang="en-US" sz="1800" u="sng" cap="none" strike="noStrike">
                <a:solidFill>
                  <a:srgbClr val="595959"/>
                </a:solidFill>
                <a:latin typeface="EB Garamond Medium"/>
                <a:ea typeface="EB Garamond Medium"/>
                <a:cs typeface="EB Garamond Medium"/>
                <a:sym typeface="EB Garamond Medium"/>
              </a:rPr>
              <a:t>vary a lot across different institutions</a:t>
            </a:r>
            <a:r>
              <a:rPr b="0" i="0" lang="en-US" sz="1800" u="none" cap="none" strike="noStrike">
                <a:solidFill>
                  <a:srgbClr val="595959"/>
                </a:solidFill>
                <a:latin typeface="EB Garamond Medium"/>
                <a:ea typeface="EB Garamond Medium"/>
                <a:cs typeface="EB Garamond Medium"/>
                <a:sym typeface="EB Garamond Medium"/>
              </a:rPr>
              <a:t>. </a:t>
            </a:r>
            <a:endParaRPr b="0" i="0" sz="1800" u="none" cap="none" strike="noStrike">
              <a:solidFill>
                <a:srgbClr val="595959"/>
              </a:solidFill>
              <a:latin typeface="EB Garamond Medium"/>
              <a:ea typeface="EB Garamond Medium"/>
              <a:cs typeface="EB Garamond Medium"/>
              <a:sym typeface="EB Garamond Medium"/>
            </a:endParaRPr>
          </a:p>
          <a:p>
            <a:pPr indent="-285750" lvl="0" marL="285750" marR="0" rtl="0" algn="just">
              <a:lnSpc>
                <a:spcPct val="100000"/>
              </a:lnSpc>
              <a:spcBef>
                <a:spcPts val="0"/>
              </a:spcBef>
              <a:spcAft>
                <a:spcPts val="0"/>
              </a:spcAft>
              <a:buClr>
                <a:srgbClr val="595959"/>
              </a:buClr>
              <a:buSzPts val="1800"/>
              <a:buFont typeface="Times New Roman"/>
              <a:buChar char="•"/>
            </a:pPr>
            <a:r>
              <a:rPr b="1" i="1" lang="en-US" sz="1800">
                <a:solidFill>
                  <a:srgbClr val="595959"/>
                </a:solidFill>
                <a:latin typeface="EB Garamond"/>
                <a:ea typeface="EB Garamond"/>
                <a:cs typeface="EB Garamond"/>
                <a:sym typeface="EB Garamond"/>
              </a:rPr>
              <a:t>From both SNA and </a:t>
            </a:r>
            <a:r>
              <a:rPr b="1" i="1" lang="en-US" sz="1800">
                <a:solidFill>
                  <a:srgbClr val="595959"/>
                </a:solidFill>
                <a:latin typeface="EB Garamond"/>
                <a:ea typeface="EB Garamond"/>
                <a:cs typeface="EB Garamond"/>
                <a:sym typeface="EB Garamond"/>
              </a:rPr>
              <a:t>TM</a:t>
            </a:r>
            <a:r>
              <a:rPr b="1" i="1" lang="en-US" sz="1800">
                <a:solidFill>
                  <a:srgbClr val="595959"/>
                </a:solidFill>
                <a:latin typeface="EB Garamond"/>
                <a:ea typeface="EB Garamond"/>
                <a:cs typeface="EB Garamond"/>
                <a:sym typeface="EB Garamond"/>
              </a:rPr>
              <a:t>, </a:t>
            </a:r>
            <a:r>
              <a:rPr lang="en-US" sz="1800">
                <a:solidFill>
                  <a:srgbClr val="595959"/>
                </a:solidFill>
                <a:latin typeface="EB Garamond Medium"/>
                <a:ea typeface="EB Garamond Medium"/>
                <a:cs typeface="EB Garamond Medium"/>
                <a:sym typeface="EB Garamond Medium"/>
              </a:rPr>
              <a:t>we find centralities of </a:t>
            </a:r>
            <a:r>
              <a:rPr b="1" lang="en-US" sz="1800">
                <a:solidFill>
                  <a:srgbClr val="595959"/>
                </a:solidFill>
                <a:latin typeface="EB Garamond"/>
                <a:ea typeface="EB Garamond"/>
                <a:cs typeface="EB Garamond"/>
                <a:sym typeface="EB Garamond"/>
              </a:rPr>
              <a:t>university-institutions</a:t>
            </a:r>
            <a:r>
              <a:rPr lang="en-US" sz="1800">
                <a:solidFill>
                  <a:srgbClr val="595959"/>
                </a:solidFill>
                <a:latin typeface="EB Garamond Medium"/>
                <a:ea typeface="EB Garamond Medium"/>
                <a:cs typeface="EB Garamond Medium"/>
                <a:sym typeface="EB Garamond Medium"/>
              </a:rPr>
              <a:t> are </a:t>
            </a:r>
            <a:r>
              <a:rPr lang="en-US" sz="1800" u="sng">
                <a:solidFill>
                  <a:srgbClr val="FF0000"/>
                </a:solidFill>
                <a:latin typeface="EB Garamond Medium"/>
                <a:ea typeface="EB Garamond Medium"/>
                <a:cs typeface="EB Garamond Medium"/>
                <a:sym typeface="EB Garamond Medium"/>
              </a:rPr>
              <a:t>relatively similar</a:t>
            </a:r>
            <a:r>
              <a:rPr lang="en-US" sz="1800">
                <a:solidFill>
                  <a:srgbClr val="595959"/>
                </a:solidFill>
                <a:latin typeface="EB Garamond Medium"/>
                <a:ea typeface="EB Garamond Medium"/>
                <a:cs typeface="EB Garamond Medium"/>
                <a:sym typeface="EB Garamond Medium"/>
              </a:rPr>
              <a:t> in what they </a:t>
            </a:r>
            <a:r>
              <a:rPr lang="en-US" sz="1800">
                <a:solidFill>
                  <a:srgbClr val="595959"/>
                </a:solidFill>
                <a:latin typeface="EB Garamond Medium"/>
                <a:ea typeface="EB Garamond Medium"/>
                <a:cs typeface="EB Garamond Medium"/>
                <a:sym typeface="EB Garamond Medium"/>
              </a:rPr>
              <a:t>research, but </a:t>
            </a:r>
            <a:r>
              <a:rPr b="1" lang="en-US" sz="1800">
                <a:solidFill>
                  <a:srgbClr val="595959"/>
                </a:solidFill>
                <a:latin typeface="EB Garamond"/>
                <a:ea typeface="EB Garamond"/>
                <a:cs typeface="EB Garamond"/>
                <a:sym typeface="EB Garamond"/>
              </a:rPr>
              <a:t>World Bank</a:t>
            </a:r>
            <a:r>
              <a:rPr lang="en-US" sz="1800">
                <a:solidFill>
                  <a:srgbClr val="595959"/>
                </a:solidFill>
                <a:latin typeface="EB Garamond Medium"/>
                <a:ea typeface="EB Garamond Medium"/>
                <a:cs typeface="EB Garamond Medium"/>
                <a:sym typeface="EB Garamond Medium"/>
              </a:rPr>
              <a:t> shows </a:t>
            </a:r>
            <a:r>
              <a:rPr lang="en-US" sz="1800" u="sng">
                <a:solidFill>
                  <a:schemeClr val="accent6"/>
                </a:solidFill>
                <a:latin typeface="EB Garamond Medium"/>
                <a:ea typeface="EB Garamond Medium"/>
                <a:cs typeface="EB Garamond Medium"/>
                <a:sym typeface="EB Garamond Medium"/>
              </a:rPr>
              <a:t>a large discrepancy</a:t>
            </a:r>
            <a:r>
              <a:rPr lang="en-US" sz="1800" u="sng">
                <a:solidFill>
                  <a:srgbClr val="595959"/>
                </a:solidFill>
                <a:latin typeface="EB Garamond Medium"/>
                <a:ea typeface="EB Garamond Medium"/>
                <a:cs typeface="EB Garamond Medium"/>
                <a:sym typeface="EB Garamond Medium"/>
              </a:rPr>
              <a:t> </a:t>
            </a:r>
            <a:r>
              <a:rPr lang="en-US" sz="1800">
                <a:solidFill>
                  <a:srgbClr val="595959"/>
                </a:solidFill>
                <a:latin typeface="EB Garamond Medium"/>
                <a:ea typeface="EB Garamond Medium"/>
                <a:cs typeface="EB Garamond Medium"/>
                <a:sym typeface="EB Garamond Medium"/>
              </a:rPr>
              <a:t>against university-institutions.</a:t>
            </a:r>
            <a:endParaRPr sz="1800" u="none" cap="none" strike="noStrike">
              <a:solidFill>
                <a:srgbClr val="595959"/>
              </a:solidFill>
              <a:latin typeface="EB Garamond Medium"/>
              <a:ea typeface="EB Garamond Medium"/>
              <a:cs typeface="EB Garamond Medium"/>
              <a:sym typeface="EB Garamond Medium"/>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g213aa9d9a43_1_95"/>
          <p:cNvSpPr/>
          <p:nvPr/>
        </p:nvSpPr>
        <p:spPr>
          <a:xfrm>
            <a:off x="0"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2" name="Google Shape;912;g213aa9d9a43_1_95"/>
          <p:cNvSpPr/>
          <p:nvPr/>
        </p:nvSpPr>
        <p:spPr>
          <a:xfrm>
            <a:off x="8685450" y="776825"/>
            <a:ext cx="1132800" cy="1205700"/>
          </a:xfrm>
          <a:prstGeom prst="smileyFace">
            <a:avLst>
              <a:gd fmla="val 4653" name="adj"/>
            </a:avLst>
          </a:prstGeom>
          <a:solidFill>
            <a:srgbClr val="FFF2CC">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g213aa9d9a43_1_95"/>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4" name="Google Shape;914;g213aa9d9a43_1_95"/>
          <p:cNvSpPr/>
          <p:nvPr/>
        </p:nvSpPr>
        <p:spPr>
          <a:xfrm>
            <a:off x="2618925" y="228000"/>
            <a:ext cx="7682100" cy="120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This is the end of Presentation. </a:t>
            </a:r>
            <a:endParaRPr b="0" i="0" sz="3300" u="none" cap="none" strike="noStrike">
              <a:solidFill>
                <a:schemeClr val="dk1"/>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3300"/>
              <a:buFont typeface="Arial"/>
              <a:buNone/>
            </a:pPr>
            <a:r>
              <a:rPr b="0" i="0" lang="en-US" sz="3300" u="none" cap="none" strike="noStrike">
                <a:solidFill>
                  <a:schemeClr val="dk1"/>
                </a:solidFill>
                <a:latin typeface="EB Garamond Medium"/>
                <a:ea typeface="EB Garamond Medium"/>
                <a:cs typeface="EB Garamond Medium"/>
                <a:sym typeface="EB Garamond Medium"/>
              </a:rPr>
              <a:t>Thanks for Listening!</a:t>
            </a:r>
            <a:endParaRPr b="0" i="0" sz="2900" u="none" cap="none" strike="noStrike">
              <a:solidFill>
                <a:srgbClr val="000000"/>
              </a:solidFill>
              <a:latin typeface="EB Garamond Medium"/>
              <a:ea typeface="EB Garamond Medium"/>
              <a:cs typeface="EB Garamond Medium"/>
              <a:sym typeface="EB Garamond Medium"/>
            </a:endParaRPr>
          </a:p>
        </p:txBody>
      </p:sp>
      <p:grpSp>
        <p:nvGrpSpPr>
          <p:cNvPr id="915" name="Google Shape;915;g213aa9d9a43_1_95"/>
          <p:cNvGrpSpPr/>
          <p:nvPr/>
        </p:nvGrpSpPr>
        <p:grpSpPr>
          <a:xfrm>
            <a:off x="506358" y="113912"/>
            <a:ext cx="1618876" cy="963101"/>
            <a:chOff x="620557" y="314870"/>
            <a:chExt cx="1888562" cy="1097926"/>
          </a:xfrm>
        </p:grpSpPr>
        <p:grpSp>
          <p:nvGrpSpPr>
            <p:cNvPr id="916" name="Google Shape;916;g213aa9d9a43_1_95"/>
            <p:cNvGrpSpPr/>
            <p:nvPr/>
          </p:nvGrpSpPr>
          <p:grpSpPr>
            <a:xfrm>
              <a:off x="620557" y="314870"/>
              <a:ext cx="1888562" cy="1097926"/>
              <a:chOff x="5455664" y="4687260"/>
              <a:chExt cx="1521439" cy="968189"/>
            </a:xfrm>
          </p:grpSpPr>
          <p:sp>
            <p:nvSpPr>
              <p:cNvPr id="917" name="Google Shape;917;g213aa9d9a43_1_95"/>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18" name="Google Shape;918;g213aa9d9a43_1_95"/>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919" name="Google Shape;919;g213aa9d9a43_1_95"/>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920" name="Google Shape;920;g213aa9d9a43_1_95"/>
          <p:cNvSpPr txBox="1"/>
          <p:nvPr/>
        </p:nvSpPr>
        <p:spPr>
          <a:xfrm>
            <a:off x="268300" y="1320875"/>
            <a:ext cx="49785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Times New Roman"/>
              <a:ea typeface="Times New Roman"/>
              <a:cs typeface="Times New Roman"/>
              <a:sym typeface="Times New Roman"/>
            </a:endParaRPr>
          </a:p>
        </p:txBody>
      </p:sp>
      <p:sp>
        <p:nvSpPr>
          <p:cNvPr id="921" name="Google Shape;921;g213aa9d9a43_1_95"/>
          <p:cNvSpPr/>
          <p:nvPr/>
        </p:nvSpPr>
        <p:spPr>
          <a:xfrm>
            <a:off x="5394700" y="3096550"/>
            <a:ext cx="1251600" cy="1273200"/>
          </a:xfrm>
          <a:prstGeom prst="hexagon">
            <a:avLst>
              <a:gd fmla="val 25000" name="adj"/>
              <a:gd fmla="val 115470" name="vf"/>
            </a:avLst>
          </a:prstGeom>
          <a:solidFill>
            <a:srgbClr val="FFF2CC">
              <a:alpha val="9411"/>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g213aa9d9a43_1_95"/>
          <p:cNvSpPr txBox="1"/>
          <p:nvPr/>
        </p:nvSpPr>
        <p:spPr>
          <a:xfrm>
            <a:off x="3957450" y="1925850"/>
            <a:ext cx="4277100" cy="1939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0"/>
              <a:buFont typeface="Arial"/>
              <a:buNone/>
            </a:pPr>
            <a:r>
              <a:rPr b="0" i="0" lang="en-US" sz="12000" u="none" cap="none" strike="noStrike">
                <a:solidFill>
                  <a:schemeClr val="dk1"/>
                </a:solidFill>
                <a:latin typeface="EB Garamond Medium"/>
                <a:ea typeface="EB Garamond Medium"/>
                <a:cs typeface="EB Garamond Medium"/>
                <a:sym typeface="EB Garamond Medium"/>
              </a:rPr>
              <a:t>Q &amp; A</a:t>
            </a:r>
            <a:endParaRPr b="0" i="0" sz="12000" u="none" cap="none" strike="noStrike">
              <a:solidFill>
                <a:schemeClr val="dk1"/>
              </a:solidFill>
              <a:latin typeface="EB Garamond Medium"/>
              <a:ea typeface="EB Garamond Medium"/>
              <a:cs typeface="EB Garamond Medium"/>
              <a:sym typeface="EB Garamond Medium"/>
            </a:endParaRPr>
          </a:p>
        </p:txBody>
      </p:sp>
      <p:sp>
        <p:nvSpPr>
          <p:cNvPr id="923" name="Google Shape;923;g213aa9d9a43_1_95"/>
          <p:cNvSpPr/>
          <p:nvPr/>
        </p:nvSpPr>
        <p:spPr>
          <a:xfrm>
            <a:off x="9182961" y="3898924"/>
            <a:ext cx="3010238" cy="2960255"/>
          </a:xfrm>
          <a:custGeom>
            <a:rect b="b" l="l" r="r" t="t"/>
            <a:pathLst>
              <a:path extrusionOk="0" h="2229947" w="2267599">
                <a:moveTo>
                  <a:pt x="90969" y="1871736"/>
                </a:moveTo>
                <a:lnTo>
                  <a:pt x="480792" y="1663095"/>
                </a:lnTo>
                <a:lnTo>
                  <a:pt x="967906" y="1876926"/>
                </a:lnTo>
                <a:lnTo>
                  <a:pt x="1176453" y="1876926"/>
                </a:lnTo>
                <a:lnTo>
                  <a:pt x="839569" y="1684421"/>
                </a:lnTo>
                <a:cubicBezTo>
                  <a:pt x="837807" y="1568540"/>
                  <a:pt x="836046" y="1452660"/>
                  <a:pt x="834284" y="1336779"/>
                </a:cubicBezTo>
                <a:lnTo>
                  <a:pt x="0" y="1304601"/>
                </a:lnTo>
                <a:lnTo>
                  <a:pt x="326221" y="1026695"/>
                </a:lnTo>
                <a:lnTo>
                  <a:pt x="1144369" y="1010653"/>
                </a:lnTo>
                <a:lnTo>
                  <a:pt x="1337063" y="1267326"/>
                </a:lnTo>
                <a:lnTo>
                  <a:pt x="1235337" y="1256663"/>
                </a:lnTo>
                <a:lnTo>
                  <a:pt x="1112568" y="1096148"/>
                </a:lnTo>
                <a:lnTo>
                  <a:pt x="837821" y="1679137"/>
                </a:lnTo>
                <a:lnTo>
                  <a:pt x="1176454" y="1869464"/>
                </a:lnTo>
                <a:cubicBezTo>
                  <a:pt x="1174692" y="1762516"/>
                  <a:pt x="1162173" y="1679074"/>
                  <a:pt x="1160411" y="1572126"/>
                </a:cubicBezTo>
                <a:lnTo>
                  <a:pt x="1080389" y="1572220"/>
                </a:lnTo>
                <a:lnTo>
                  <a:pt x="1352633" y="1325738"/>
                </a:lnTo>
                <a:lnTo>
                  <a:pt x="1694989" y="1599020"/>
                </a:lnTo>
                <a:lnTo>
                  <a:pt x="1818137" y="1572126"/>
                </a:lnTo>
                <a:lnTo>
                  <a:pt x="1834179" y="2229947"/>
                </a:lnTo>
                <a:lnTo>
                  <a:pt x="2197297" y="2224851"/>
                </a:lnTo>
                <a:lnTo>
                  <a:pt x="2267599" y="1951947"/>
                </a:lnTo>
                <a:lnTo>
                  <a:pt x="2010642" y="1968084"/>
                </a:lnTo>
                <a:lnTo>
                  <a:pt x="1994600" y="1422275"/>
                </a:lnTo>
                <a:lnTo>
                  <a:pt x="2085380" y="1406609"/>
                </a:lnTo>
                <a:lnTo>
                  <a:pt x="1764821" y="732747"/>
                </a:lnTo>
                <a:lnTo>
                  <a:pt x="1385000" y="721895"/>
                </a:lnTo>
                <a:lnTo>
                  <a:pt x="1352916" y="786063"/>
                </a:lnTo>
                <a:cubicBezTo>
                  <a:pt x="1354741" y="572168"/>
                  <a:pt x="1351187" y="358274"/>
                  <a:pt x="1353012" y="144379"/>
                </a:cubicBezTo>
                <a:lnTo>
                  <a:pt x="1128327" y="0"/>
                </a:lnTo>
                <a:lnTo>
                  <a:pt x="1058874" y="5379"/>
                </a:lnTo>
                <a:lnTo>
                  <a:pt x="935821" y="144379"/>
                </a:lnTo>
                <a:lnTo>
                  <a:pt x="930631" y="582800"/>
                </a:lnTo>
                <a:lnTo>
                  <a:pt x="1208537" y="572420"/>
                </a:lnTo>
                <a:lnTo>
                  <a:pt x="1192495" y="144379"/>
                </a:lnTo>
                <a:lnTo>
                  <a:pt x="1080200" y="6416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4" name="Google Shape;924;g213aa9d9a43_1_95"/>
          <p:cNvSpPr/>
          <p:nvPr/>
        </p:nvSpPr>
        <p:spPr>
          <a:xfrm>
            <a:off x="9200225" y="5655076"/>
            <a:ext cx="1056443" cy="133165"/>
          </a:xfrm>
          <a:custGeom>
            <a:rect b="b" l="l" r="r" t="t"/>
            <a:pathLst>
              <a:path extrusionOk="0" h="133165" w="1056443">
                <a:moveTo>
                  <a:pt x="2959" y="0"/>
                </a:moveTo>
                <a:lnTo>
                  <a:pt x="1056443" y="53266"/>
                </a:lnTo>
                <a:lnTo>
                  <a:pt x="1053484" y="133165"/>
                </a:lnTo>
                <a:lnTo>
                  <a:pt x="0" y="56225"/>
                </a:lnTo>
                <a:lnTo>
                  <a:pt x="2959"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5" name="Google Shape;925;g213aa9d9a43_1_95"/>
          <p:cNvSpPr/>
          <p:nvPr/>
        </p:nvSpPr>
        <p:spPr>
          <a:xfrm>
            <a:off x="11144615" y="4909804"/>
            <a:ext cx="745498" cy="844509"/>
          </a:xfrm>
          <a:custGeom>
            <a:rect b="b" l="l" r="r" t="t"/>
            <a:pathLst>
              <a:path extrusionOk="0" h="844509" w="745498">
                <a:moveTo>
                  <a:pt x="0" y="0"/>
                </a:moveTo>
                <a:lnTo>
                  <a:pt x="358189" y="11648"/>
                </a:lnTo>
                <a:lnTo>
                  <a:pt x="745498" y="821213"/>
                </a:lnTo>
                <a:lnTo>
                  <a:pt x="387310" y="844509"/>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6" name="Google Shape;926;g213aa9d9a43_1_95"/>
          <p:cNvSpPr/>
          <p:nvPr/>
        </p:nvSpPr>
        <p:spPr>
          <a:xfrm>
            <a:off x="11741824" y="6525846"/>
            <a:ext cx="395469" cy="299473"/>
          </a:xfrm>
          <a:custGeom>
            <a:rect b="b" l="l" r="r" t="t"/>
            <a:pathLst>
              <a:path extrusionOk="0" h="299473" w="395469">
                <a:moveTo>
                  <a:pt x="103460" y="22026"/>
                </a:moveTo>
                <a:lnTo>
                  <a:pt x="395469" y="0"/>
                </a:lnTo>
                <a:lnTo>
                  <a:pt x="318736" y="287749"/>
                </a:lnTo>
                <a:lnTo>
                  <a:pt x="0" y="299473"/>
                </a:lnTo>
                <a:lnTo>
                  <a:pt x="103460" y="22026"/>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7" name="Google Shape;927;g213aa9d9a43_1_95"/>
          <p:cNvSpPr/>
          <p:nvPr/>
        </p:nvSpPr>
        <p:spPr>
          <a:xfrm>
            <a:off x="11131991" y="5402179"/>
            <a:ext cx="141716" cy="220408"/>
          </a:xfrm>
          <a:custGeom>
            <a:rect b="b" l="l" r="r" t="t"/>
            <a:pathLst>
              <a:path extrusionOk="0" h="278117" w="137588">
                <a:moveTo>
                  <a:pt x="0" y="0"/>
                </a:moveTo>
                <a:lnTo>
                  <a:pt x="125556" y="1391"/>
                </a:lnTo>
                <a:lnTo>
                  <a:pt x="137588" y="250043"/>
                </a:lnTo>
                <a:lnTo>
                  <a:pt x="1230" y="278117"/>
                </a:lnTo>
                <a:lnTo>
                  <a:pt x="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8" name="Google Shape;928;g213aa9d9a43_1_95"/>
          <p:cNvSpPr/>
          <p:nvPr/>
        </p:nvSpPr>
        <p:spPr>
          <a:xfrm>
            <a:off x="10413242" y="4742597"/>
            <a:ext cx="371901" cy="587451"/>
          </a:xfrm>
          <a:custGeom>
            <a:rect b="b" l="l" r="r" t="t"/>
            <a:pathLst>
              <a:path extrusionOk="0" h="661917" w="371901">
                <a:moveTo>
                  <a:pt x="0" y="569794"/>
                </a:moveTo>
                <a:cubicBezTo>
                  <a:pt x="1137" y="382137"/>
                  <a:pt x="2275" y="194481"/>
                  <a:pt x="3412" y="6824"/>
                </a:cubicBezTo>
                <a:lnTo>
                  <a:pt x="361665" y="0"/>
                </a:lnTo>
                <a:lnTo>
                  <a:pt x="371901" y="661917"/>
                </a:lnTo>
                <a:lnTo>
                  <a:pt x="293427" y="573206"/>
                </a:lnTo>
                <a:lnTo>
                  <a:pt x="283191" y="170597"/>
                </a:lnTo>
                <a:lnTo>
                  <a:pt x="75062" y="174009"/>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9" name="Google Shape;929;g213aa9d9a43_1_95"/>
          <p:cNvSpPr/>
          <p:nvPr/>
        </p:nvSpPr>
        <p:spPr>
          <a:xfrm>
            <a:off x="5959035" y="5503460"/>
            <a:ext cx="3243943" cy="1110343"/>
          </a:xfrm>
          <a:custGeom>
            <a:rect b="b" l="l" r="r" t="t"/>
            <a:pathLst>
              <a:path extrusionOk="0" h="1110343" w="3243943">
                <a:moveTo>
                  <a:pt x="3243943" y="152400"/>
                </a:moveTo>
                <a:lnTo>
                  <a:pt x="2895600" y="348343"/>
                </a:lnTo>
                <a:lnTo>
                  <a:pt x="1894114" y="0"/>
                </a:lnTo>
                <a:lnTo>
                  <a:pt x="1153885" y="587829"/>
                </a:lnTo>
                <a:lnTo>
                  <a:pt x="326571" y="1110343"/>
                </a:lnTo>
                <a:lnTo>
                  <a:pt x="0" y="111034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0" name="Google Shape;930;g213aa9d9a43_1_95"/>
          <p:cNvSpPr/>
          <p:nvPr/>
        </p:nvSpPr>
        <p:spPr>
          <a:xfrm>
            <a:off x="1013419" y="5693508"/>
            <a:ext cx="73100" cy="104148"/>
          </a:xfrm>
          <a:custGeom>
            <a:rect b="b" l="l" r="r" t="t"/>
            <a:pathLst>
              <a:path extrusionOk="0" h="277727" w="162444">
                <a:moveTo>
                  <a:pt x="162444" y="275107"/>
                </a:moveTo>
                <a:cubicBezTo>
                  <a:pt x="160697" y="179911"/>
                  <a:pt x="153711" y="95196"/>
                  <a:pt x="151964" y="0"/>
                </a:cubicBezTo>
                <a:lnTo>
                  <a:pt x="0" y="0"/>
                </a:lnTo>
                <a:lnTo>
                  <a:pt x="10481" y="27772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1" name="Google Shape;931;g213aa9d9a43_1_95"/>
          <p:cNvSpPr/>
          <p:nvPr/>
        </p:nvSpPr>
        <p:spPr>
          <a:xfrm>
            <a:off x="7456868" y="5563673"/>
            <a:ext cx="1300766" cy="701899"/>
          </a:xfrm>
          <a:custGeom>
            <a:rect b="b" l="l" r="r" t="t"/>
            <a:pathLst>
              <a:path extrusionOk="0" h="701899" w="1300766">
                <a:moveTo>
                  <a:pt x="392805" y="0"/>
                </a:moveTo>
                <a:lnTo>
                  <a:pt x="0" y="309093"/>
                </a:lnTo>
                <a:lnTo>
                  <a:pt x="895081" y="701899"/>
                </a:lnTo>
                <a:lnTo>
                  <a:pt x="1300766" y="321972"/>
                </a:lnTo>
                <a:lnTo>
                  <a:pt x="392805"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2" name="Google Shape;932;g213aa9d9a43_1_95"/>
          <p:cNvSpPr/>
          <p:nvPr/>
        </p:nvSpPr>
        <p:spPr>
          <a:xfrm>
            <a:off x="3662464" y="4711701"/>
            <a:ext cx="3005362" cy="2117843"/>
          </a:xfrm>
          <a:custGeom>
            <a:rect b="b" l="l" r="r" t="t"/>
            <a:pathLst>
              <a:path extrusionOk="0" h="1598372" w="2268198">
                <a:moveTo>
                  <a:pt x="4821" y="1598372"/>
                </a:moveTo>
                <a:cubicBezTo>
                  <a:pt x="6416" y="1504945"/>
                  <a:pt x="-1378" y="880965"/>
                  <a:pt x="217" y="787538"/>
                </a:cubicBezTo>
                <a:lnTo>
                  <a:pt x="205093" y="623122"/>
                </a:lnTo>
                <a:lnTo>
                  <a:pt x="363265" y="790478"/>
                </a:lnTo>
                <a:lnTo>
                  <a:pt x="411429" y="783116"/>
                </a:lnTo>
                <a:lnTo>
                  <a:pt x="283804" y="636730"/>
                </a:lnTo>
                <a:cubicBezTo>
                  <a:pt x="285027" y="533251"/>
                  <a:pt x="291402" y="401437"/>
                  <a:pt x="292625" y="297958"/>
                </a:cubicBezTo>
                <a:lnTo>
                  <a:pt x="553052" y="322623"/>
                </a:lnTo>
                <a:lnTo>
                  <a:pt x="453371" y="75439"/>
                </a:lnTo>
                <a:lnTo>
                  <a:pt x="356267" y="253464"/>
                </a:lnTo>
                <a:lnTo>
                  <a:pt x="299623" y="253464"/>
                </a:lnTo>
                <a:lnTo>
                  <a:pt x="445279" y="2610"/>
                </a:lnTo>
                <a:cubicBezTo>
                  <a:pt x="449891" y="4434"/>
                  <a:pt x="498292" y="-1470"/>
                  <a:pt x="502904" y="354"/>
                </a:cubicBezTo>
                <a:lnTo>
                  <a:pt x="712317" y="283643"/>
                </a:lnTo>
                <a:cubicBezTo>
                  <a:pt x="709620" y="499431"/>
                  <a:pt x="714649" y="599308"/>
                  <a:pt x="711952" y="815096"/>
                </a:cubicBezTo>
                <a:lnTo>
                  <a:pt x="582844" y="391028"/>
                </a:lnTo>
                <a:lnTo>
                  <a:pt x="558568" y="382936"/>
                </a:lnTo>
                <a:lnTo>
                  <a:pt x="542384" y="1240692"/>
                </a:lnTo>
                <a:lnTo>
                  <a:pt x="711953" y="830186"/>
                </a:lnTo>
                <a:lnTo>
                  <a:pt x="707165" y="704042"/>
                </a:lnTo>
                <a:lnTo>
                  <a:pt x="841789" y="617605"/>
                </a:lnTo>
                <a:lnTo>
                  <a:pt x="990022" y="713957"/>
                </a:lnTo>
                <a:cubicBezTo>
                  <a:pt x="991861" y="916509"/>
                  <a:pt x="994619" y="1220336"/>
                  <a:pt x="995538" y="1321612"/>
                </a:cubicBezTo>
                <a:lnTo>
                  <a:pt x="995538" y="1321612"/>
                </a:lnTo>
                <a:lnTo>
                  <a:pt x="1027906" y="1297336"/>
                </a:lnTo>
                <a:cubicBezTo>
                  <a:pt x="1027291" y="1138314"/>
                  <a:pt x="1026675" y="979292"/>
                  <a:pt x="1026060" y="820270"/>
                </a:cubicBezTo>
                <a:lnTo>
                  <a:pt x="1278759" y="811814"/>
                </a:lnTo>
                <a:lnTo>
                  <a:pt x="1481060" y="666157"/>
                </a:lnTo>
                <a:lnTo>
                  <a:pt x="2104147" y="738986"/>
                </a:lnTo>
                <a:lnTo>
                  <a:pt x="1950398" y="1001236"/>
                </a:lnTo>
                <a:lnTo>
                  <a:pt x="1378439" y="869940"/>
                </a:lnTo>
                <a:lnTo>
                  <a:pt x="1367771" y="1185142"/>
                </a:lnTo>
                <a:lnTo>
                  <a:pt x="1979481" y="1399225"/>
                </a:lnTo>
                <a:lnTo>
                  <a:pt x="2265987" y="1214570"/>
                </a:lnTo>
                <a:lnTo>
                  <a:pt x="2268198" y="811814"/>
                </a:lnTo>
                <a:lnTo>
                  <a:pt x="2155275" y="758840"/>
                </a:lnTo>
                <a:lnTo>
                  <a:pt x="2039410" y="1006023"/>
                </a:lnTo>
                <a:lnTo>
                  <a:pt x="2038681" y="1200596"/>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3" name="Google Shape;933;g213aa9d9a43_1_95"/>
          <p:cNvSpPr/>
          <p:nvPr/>
        </p:nvSpPr>
        <p:spPr>
          <a:xfrm>
            <a:off x="7756072" y="5666015"/>
            <a:ext cx="551905" cy="431074"/>
          </a:xfrm>
          <a:custGeom>
            <a:rect b="b" l="l" r="r" t="t"/>
            <a:pathLst>
              <a:path extrusionOk="0" h="431074" w="551905">
                <a:moveTo>
                  <a:pt x="0" y="323306"/>
                </a:moveTo>
                <a:lnTo>
                  <a:pt x="359228" y="0"/>
                </a:lnTo>
                <a:lnTo>
                  <a:pt x="551905" y="75111"/>
                </a:lnTo>
                <a:lnTo>
                  <a:pt x="238397" y="431074"/>
                </a:lnTo>
                <a:lnTo>
                  <a:pt x="0" y="323306"/>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4" name="Google Shape;934;g213aa9d9a43_1_95"/>
          <p:cNvSpPr/>
          <p:nvPr/>
        </p:nvSpPr>
        <p:spPr>
          <a:xfrm>
            <a:off x="433952" y="5703830"/>
            <a:ext cx="11468746" cy="1193370"/>
          </a:xfrm>
          <a:custGeom>
            <a:rect b="b" l="l" r="r" t="t"/>
            <a:pathLst>
              <a:path extrusionOk="0" h="1193370" w="11468746">
                <a:moveTo>
                  <a:pt x="0" y="263472"/>
                </a:moveTo>
                <a:lnTo>
                  <a:pt x="11468746" y="0"/>
                </a:lnTo>
                <a:lnTo>
                  <a:pt x="11468746" y="1193370"/>
                </a:lnTo>
                <a:lnTo>
                  <a:pt x="15498" y="1193370"/>
                </a:lnTo>
                <a:lnTo>
                  <a:pt x="0" y="263472"/>
                </a:lnTo>
                <a:close/>
              </a:path>
            </a:pathLst>
          </a:custGeom>
          <a:solidFill>
            <a:srgbClr val="FFC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935" name="Google Shape;935;g213aa9d9a43_1_95"/>
          <p:cNvGrpSpPr/>
          <p:nvPr/>
        </p:nvGrpSpPr>
        <p:grpSpPr>
          <a:xfrm>
            <a:off x="0" y="5834518"/>
            <a:ext cx="3539445" cy="1062682"/>
            <a:chOff x="1902941" y="3451653"/>
            <a:chExt cx="3539445" cy="1062682"/>
          </a:xfrm>
        </p:grpSpPr>
        <p:sp>
          <p:nvSpPr>
            <p:cNvPr id="936" name="Google Shape;936;g213aa9d9a43_1_95"/>
            <p:cNvSpPr/>
            <p:nvPr/>
          </p:nvSpPr>
          <p:spPr>
            <a:xfrm>
              <a:off x="2783093" y="3454125"/>
              <a:ext cx="2659293" cy="1058797"/>
            </a:xfrm>
            <a:custGeom>
              <a:rect b="b" l="l" r="r" t="t"/>
              <a:pathLst>
                <a:path extrusionOk="0" h="1058797" w="2659293">
                  <a:moveTo>
                    <a:pt x="2659293" y="351284"/>
                  </a:moveTo>
                  <a:lnTo>
                    <a:pt x="1764075" y="360934"/>
                  </a:lnTo>
                  <a:lnTo>
                    <a:pt x="1311817" y="706"/>
                  </a:lnTo>
                  <a:lnTo>
                    <a:pt x="874506" y="351284"/>
                  </a:lnTo>
                  <a:lnTo>
                    <a:pt x="1315936" y="65313"/>
                  </a:lnTo>
                  <a:lnTo>
                    <a:pt x="1690641" y="362347"/>
                  </a:lnTo>
                  <a:lnTo>
                    <a:pt x="1018197" y="345871"/>
                  </a:lnTo>
                  <a:cubicBezTo>
                    <a:pt x="1019805" y="582140"/>
                    <a:pt x="1021414" y="818409"/>
                    <a:pt x="1023022" y="1054678"/>
                  </a:cubicBezTo>
                  <a:lnTo>
                    <a:pt x="549935" y="1058797"/>
                  </a:lnTo>
                  <a:cubicBezTo>
                    <a:pt x="549268" y="830295"/>
                    <a:pt x="548602" y="601793"/>
                    <a:pt x="547935" y="373291"/>
                  </a:cubicBezTo>
                  <a:lnTo>
                    <a:pt x="438606" y="373291"/>
                  </a:lnTo>
                  <a:lnTo>
                    <a:pt x="0" y="0"/>
                  </a:lnTo>
                  <a:lnTo>
                    <a:pt x="1003722" y="706"/>
                  </a:lnTo>
                  <a:lnTo>
                    <a:pt x="1121288" y="9967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7" name="Google Shape;937;g213aa9d9a43_1_95"/>
            <p:cNvSpPr/>
            <p:nvPr/>
          </p:nvSpPr>
          <p:spPr>
            <a:xfrm>
              <a:off x="4193059" y="3464011"/>
              <a:ext cx="1239795" cy="304800"/>
            </a:xfrm>
            <a:custGeom>
              <a:rect b="b" l="l" r="r" t="t"/>
              <a:pathLst>
                <a:path extrusionOk="0" h="304800" w="1239795">
                  <a:moveTo>
                    <a:pt x="0" y="0"/>
                  </a:moveTo>
                  <a:lnTo>
                    <a:pt x="881449" y="0"/>
                  </a:lnTo>
                  <a:lnTo>
                    <a:pt x="1239795" y="292443"/>
                  </a:lnTo>
                  <a:lnTo>
                    <a:pt x="383060" y="304800"/>
                  </a:lnTo>
                  <a:lnTo>
                    <a:pt x="0" y="0"/>
                  </a:lnTo>
                  <a:close/>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8" name="Google Shape;938;g213aa9d9a43_1_95"/>
            <p:cNvSpPr/>
            <p:nvPr/>
          </p:nvSpPr>
          <p:spPr>
            <a:xfrm>
              <a:off x="2331308" y="3451653"/>
              <a:ext cx="494270" cy="345990"/>
            </a:xfrm>
            <a:custGeom>
              <a:rect b="b" l="l" r="r" t="t"/>
              <a:pathLst>
                <a:path extrusionOk="0" h="345990" w="494270">
                  <a:moveTo>
                    <a:pt x="494270" y="45308"/>
                  </a:moveTo>
                  <a:lnTo>
                    <a:pt x="94735" y="345990"/>
                  </a:lnTo>
                  <a:lnTo>
                    <a:pt x="0" y="345990"/>
                  </a:lnTo>
                  <a:lnTo>
                    <a:pt x="453081" y="0"/>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39" name="Google Shape;939;g213aa9d9a43_1_95"/>
            <p:cNvSpPr/>
            <p:nvPr/>
          </p:nvSpPr>
          <p:spPr>
            <a:xfrm>
              <a:off x="1902941" y="4308389"/>
              <a:ext cx="1388075" cy="205946"/>
            </a:xfrm>
            <a:custGeom>
              <a:rect b="b" l="l" r="r" t="t"/>
              <a:pathLst>
                <a:path extrusionOk="0" h="205946" w="1388075">
                  <a:moveTo>
                    <a:pt x="1388075" y="4119"/>
                  </a:moveTo>
                  <a:lnTo>
                    <a:pt x="943232" y="12357"/>
                  </a:lnTo>
                  <a:lnTo>
                    <a:pt x="943232" y="197708"/>
                  </a:lnTo>
                  <a:lnTo>
                    <a:pt x="0" y="205946"/>
                  </a:lnTo>
                  <a:cubicBezTo>
                    <a:pt x="1373" y="137297"/>
                    <a:pt x="2745" y="68649"/>
                    <a:pt x="4118" y="0"/>
                  </a:cubicBezTo>
                  <a:lnTo>
                    <a:pt x="527221" y="0"/>
                  </a:lnTo>
                  <a:lnTo>
                    <a:pt x="527221" y="90616"/>
                  </a:lnTo>
                  <a:lnTo>
                    <a:pt x="358345" y="86497"/>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940" name="Google Shape;940;g213aa9d9a43_1_95"/>
          <p:cNvSpPr/>
          <p:nvPr/>
        </p:nvSpPr>
        <p:spPr>
          <a:xfrm>
            <a:off x="2681940" y="6271558"/>
            <a:ext cx="3198373" cy="625642"/>
          </a:xfrm>
          <a:custGeom>
            <a:rect b="b" l="l" r="r" t="t"/>
            <a:pathLst>
              <a:path extrusionOk="0" h="625642" w="3198373">
                <a:moveTo>
                  <a:pt x="5025" y="0"/>
                </a:moveTo>
                <a:lnTo>
                  <a:pt x="0" y="279679"/>
                </a:lnTo>
                <a:lnTo>
                  <a:pt x="792057" y="288758"/>
                </a:lnTo>
                <a:cubicBezTo>
                  <a:pt x="792380" y="395705"/>
                  <a:pt x="792704" y="502653"/>
                  <a:pt x="793027" y="609600"/>
                </a:cubicBezTo>
                <a:lnTo>
                  <a:pt x="2556689" y="625642"/>
                </a:lnTo>
                <a:lnTo>
                  <a:pt x="3198373" y="368968"/>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137a717e86_12_114"/>
          <p:cNvSpPr/>
          <p:nvPr/>
        </p:nvSpPr>
        <p:spPr>
          <a:xfrm>
            <a:off x="-38743"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3" name="Google Shape;353;g2137a717e86_12_114"/>
          <p:cNvSpPr/>
          <p:nvPr/>
        </p:nvSpPr>
        <p:spPr>
          <a:xfrm>
            <a:off x="0" y="0"/>
            <a:ext cx="12192000" cy="6858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p:txBody>
      </p:sp>
      <p:sp>
        <p:nvSpPr>
          <p:cNvPr id="354" name="Google Shape;354;g2137a717e86_12_114"/>
          <p:cNvSpPr/>
          <p:nvPr/>
        </p:nvSpPr>
        <p:spPr>
          <a:xfrm>
            <a:off x="1552450" y="207375"/>
            <a:ext cx="92298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EB Garamond Medium"/>
                <a:ea typeface="EB Garamond Medium"/>
                <a:cs typeface="EB Garamond Medium"/>
                <a:sym typeface="EB Garamond Medium"/>
              </a:rPr>
              <a:t>Data Description -Top 20 Economics Journals Data</a:t>
            </a:r>
            <a:endParaRPr b="0" i="0" sz="3200" u="none" cap="none" strike="noStrike">
              <a:solidFill>
                <a:schemeClr val="dk1"/>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3200"/>
              <a:buFont typeface="Arial"/>
              <a:buNone/>
            </a:pPr>
            <a:r>
              <a:t/>
            </a:r>
            <a:endParaRPr b="0" i="0" sz="3200" u="none" cap="none" strike="noStrike">
              <a:solidFill>
                <a:schemeClr val="dk1"/>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EB Garamond Medium"/>
                <a:ea typeface="EB Garamond Medium"/>
                <a:cs typeface="EB Garamond Medium"/>
                <a:sym typeface="EB Garamond Medium"/>
              </a:rPr>
              <a:t>  </a:t>
            </a:r>
            <a:endParaRPr b="0" i="0" sz="1400" u="none" cap="none" strike="noStrike">
              <a:solidFill>
                <a:srgbClr val="000000"/>
              </a:solidFill>
              <a:latin typeface="EB Garamond Medium"/>
              <a:ea typeface="EB Garamond Medium"/>
              <a:cs typeface="EB Garamond Medium"/>
              <a:sym typeface="EB Garamond Medium"/>
            </a:endParaRPr>
          </a:p>
        </p:txBody>
      </p:sp>
      <p:sp>
        <p:nvSpPr>
          <p:cNvPr id="355" name="Google Shape;355;g2137a717e86_12_114"/>
          <p:cNvSpPr txBox="1"/>
          <p:nvPr/>
        </p:nvSpPr>
        <p:spPr>
          <a:xfrm>
            <a:off x="414164" y="1470698"/>
            <a:ext cx="4383600" cy="3417000"/>
          </a:xfrm>
          <a:prstGeom prst="rect">
            <a:avLst/>
          </a:prstGeom>
          <a:noFill/>
          <a:ln>
            <a:noFill/>
          </a:ln>
        </p:spPr>
        <p:txBody>
          <a:bodyPr anchorCtr="0" anchor="t" bIns="45700" lIns="91425" spcFirstLastPara="1" rIns="91425" wrap="square" tIns="45700">
            <a:spAutoFit/>
          </a:bodyPr>
          <a:lstStyle/>
          <a:p>
            <a:pPr indent="-342900" lvl="0" marL="45720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We collected the data of top 20 economics journals ranked by h5-index (2017 – 2021).</a:t>
            </a:r>
            <a:endParaRPr b="0" i="0" sz="1400" u="none" cap="none" strike="noStrike">
              <a:solidFill>
                <a:srgbClr val="000000"/>
              </a:solidFill>
              <a:latin typeface="EB Garamond Medium"/>
              <a:ea typeface="EB Garamond Medium"/>
              <a:cs typeface="EB Garamond Medium"/>
              <a:sym typeface="EB Garamond Medium"/>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a:p>
            <a:pPr indent="-342900" lvl="0" marL="45720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Our raw data have 79,565 publications from 1886 till now.</a:t>
            </a:r>
            <a:endParaRPr b="0" i="0" sz="1400" u="none" cap="none" strike="noStrike">
              <a:solidFill>
                <a:srgbClr val="000000"/>
              </a:solidFill>
              <a:latin typeface="EB Garamond Medium"/>
              <a:ea typeface="EB Garamond Medium"/>
              <a:cs typeface="EB Garamond Medium"/>
              <a:sym typeface="EB Garamond Medium"/>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a:p>
            <a:pPr indent="-342900" lvl="0" marL="45720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We select 18,086 publications from 2012 to 2022 as the research sample.</a:t>
            </a:r>
            <a:endParaRPr b="0" i="0" sz="1800" u="none" cap="none" strike="noStrike">
              <a:solidFill>
                <a:srgbClr val="595959"/>
              </a:solidFill>
              <a:latin typeface="EB Garamond Medium"/>
              <a:ea typeface="EB Garamond Medium"/>
              <a:cs typeface="EB Garamond Medium"/>
              <a:sym typeface="EB Garamond Medium"/>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a:p>
            <a:pPr indent="-342900" lvl="0" marL="45720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We have three databases:</a:t>
            </a:r>
            <a:endParaRPr b="0" i="0" sz="1800" u="none" cap="none" strike="noStrike">
              <a:solidFill>
                <a:srgbClr val="595959"/>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p:txBody>
      </p:sp>
      <p:pic>
        <p:nvPicPr>
          <p:cNvPr id="356" name="Google Shape;356;g2137a717e86_12_114"/>
          <p:cNvPicPr preferRelativeResize="0"/>
          <p:nvPr/>
        </p:nvPicPr>
        <p:blipFill rotWithShape="1">
          <a:blip r:embed="rId3">
            <a:alphaModFix/>
          </a:blip>
          <a:srcRect b="0" l="0" r="0" t="0"/>
          <a:stretch/>
        </p:blipFill>
        <p:spPr>
          <a:xfrm>
            <a:off x="4984375" y="1029650"/>
            <a:ext cx="6992400" cy="5008476"/>
          </a:xfrm>
          <a:prstGeom prst="rect">
            <a:avLst/>
          </a:prstGeom>
          <a:noFill/>
          <a:ln>
            <a:noFill/>
          </a:ln>
        </p:spPr>
      </p:pic>
      <p:sp>
        <p:nvSpPr>
          <p:cNvPr id="357" name="Google Shape;357;g2137a717e86_12_114"/>
          <p:cNvSpPr/>
          <p:nvPr/>
        </p:nvSpPr>
        <p:spPr>
          <a:xfrm flipH="1">
            <a:off x="4797765" y="1109554"/>
            <a:ext cx="58800" cy="4863629"/>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58" name="Google Shape;358;g2137a717e86_12_114"/>
          <p:cNvSpPr txBox="1"/>
          <p:nvPr/>
        </p:nvSpPr>
        <p:spPr>
          <a:xfrm>
            <a:off x="884125" y="4706875"/>
            <a:ext cx="3621300" cy="9975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15000"/>
              </a:lnSpc>
              <a:spcBef>
                <a:spcPts val="0"/>
              </a:spcBef>
              <a:spcAft>
                <a:spcPts val="0"/>
              </a:spcAft>
              <a:buClr>
                <a:srgbClr val="595959"/>
              </a:buClr>
              <a:buSzPts val="1600"/>
              <a:buFont typeface="EB Garamond Medium"/>
              <a:buChar char="➢"/>
            </a:pPr>
            <a:r>
              <a:rPr b="0" i="0" lang="en-US" sz="1600" u="none" cap="none" strike="noStrike">
                <a:solidFill>
                  <a:srgbClr val="595959"/>
                </a:solidFill>
                <a:latin typeface="EB Garamond Medium"/>
                <a:ea typeface="EB Garamond Medium"/>
                <a:cs typeface="EB Garamond Medium"/>
                <a:sym typeface="EB Garamond Medium"/>
              </a:rPr>
              <a:t>Top 20 Economics Journals Data</a:t>
            </a:r>
            <a:endParaRPr b="0" i="0" sz="1600" u="none" cap="none" strike="noStrike">
              <a:solidFill>
                <a:srgbClr val="595959"/>
              </a:solidFill>
              <a:latin typeface="EB Garamond Medium"/>
              <a:ea typeface="EB Garamond Medium"/>
              <a:cs typeface="EB Garamond Medium"/>
              <a:sym typeface="EB Garamond Medium"/>
            </a:endParaRPr>
          </a:p>
          <a:p>
            <a:pPr indent="-330200" lvl="0" marL="457200" marR="0" rtl="0" algn="l">
              <a:lnSpc>
                <a:spcPct val="115000"/>
              </a:lnSpc>
              <a:spcBef>
                <a:spcPts val="0"/>
              </a:spcBef>
              <a:spcAft>
                <a:spcPts val="0"/>
              </a:spcAft>
              <a:buClr>
                <a:srgbClr val="595959"/>
              </a:buClr>
              <a:buSzPts val="1600"/>
              <a:buFont typeface="EB Garamond Medium"/>
              <a:buChar char="➢"/>
            </a:pPr>
            <a:r>
              <a:rPr b="0" i="0" lang="en-US" sz="1600" u="none" cap="none" strike="noStrike">
                <a:solidFill>
                  <a:srgbClr val="595959"/>
                </a:solidFill>
                <a:latin typeface="EB Garamond Medium"/>
                <a:ea typeface="EB Garamond Medium"/>
                <a:cs typeface="EB Garamond Medium"/>
                <a:sym typeface="EB Garamond Medium"/>
              </a:rPr>
              <a:t>Google Scholar Author Data</a:t>
            </a:r>
            <a:endParaRPr b="0" i="0" sz="1600" u="none" cap="none" strike="noStrike">
              <a:solidFill>
                <a:srgbClr val="595959"/>
              </a:solidFill>
              <a:latin typeface="EB Garamond Medium"/>
              <a:ea typeface="EB Garamond Medium"/>
              <a:cs typeface="EB Garamond Medium"/>
              <a:sym typeface="EB Garamond Medium"/>
            </a:endParaRPr>
          </a:p>
          <a:p>
            <a:pPr indent="-330200" lvl="0" marL="457200" marR="0" rtl="0" algn="l">
              <a:lnSpc>
                <a:spcPct val="115000"/>
              </a:lnSpc>
              <a:spcBef>
                <a:spcPts val="0"/>
              </a:spcBef>
              <a:spcAft>
                <a:spcPts val="0"/>
              </a:spcAft>
              <a:buClr>
                <a:srgbClr val="595959"/>
              </a:buClr>
              <a:buSzPts val="1600"/>
              <a:buFont typeface="EB Garamond Medium"/>
              <a:buChar char="➢"/>
            </a:pPr>
            <a:r>
              <a:rPr b="0" i="0" lang="en-US" sz="1600" u="none" cap="none" strike="noStrike">
                <a:solidFill>
                  <a:srgbClr val="595959"/>
                </a:solidFill>
                <a:latin typeface="EB Garamond Medium"/>
                <a:ea typeface="EB Garamond Medium"/>
                <a:cs typeface="EB Garamond Medium"/>
                <a:sym typeface="EB Garamond Medium"/>
              </a:rPr>
              <a:t>Authors’ Affiliations Data</a:t>
            </a:r>
            <a:endParaRPr b="0" i="0" sz="1600" u="none" cap="none" strike="noStrike">
              <a:solidFill>
                <a:srgbClr val="595959"/>
              </a:solidFill>
              <a:latin typeface="EB Garamond Medium"/>
              <a:ea typeface="EB Garamond Medium"/>
              <a:cs typeface="EB Garamond Medium"/>
              <a:sym typeface="EB Garamond Medium"/>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g213aa9d9a43_17_0"/>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4" name="Google Shape;364;g213aa9d9a43_17_0"/>
          <p:cNvSpPr/>
          <p:nvPr/>
        </p:nvSpPr>
        <p:spPr>
          <a:xfrm>
            <a:off x="-38743"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5" name="Google Shape;365;g213aa9d9a43_17_0"/>
          <p:cNvSpPr/>
          <p:nvPr/>
        </p:nvSpPr>
        <p:spPr>
          <a:xfrm>
            <a:off x="3100918" y="295426"/>
            <a:ext cx="5102679"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EB Garamond"/>
                <a:ea typeface="EB Garamond"/>
                <a:cs typeface="EB Garamond"/>
                <a:sym typeface="EB Garamond"/>
              </a:rPr>
              <a:t>Data Description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EB Garamond"/>
                <a:ea typeface="EB Garamond"/>
                <a:cs typeface="EB Garamond"/>
                <a:sym typeface="EB Garamond"/>
              </a:rPr>
              <a:t>Top 20 Economics Journals Data</a:t>
            </a:r>
            <a:endParaRPr b="0" i="0" sz="1400" u="none" cap="none" strike="noStrike">
              <a:solidFill>
                <a:srgbClr val="000000"/>
              </a:solidFill>
              <a:latin typeface="Arial"/>
              <a:ea typeface="Arial"/>
              <a:cs typeface="Arial"/>
              <a:sym typeface="Arial"/>
            </a:endParaRPr>
          </a:p>
        </p:txBody>
      </p:sp>
      <p:grpSp>
        <p:nvGrpSpPr>
          <p:cNvPr id="366" name="Google Shape;366;g213aa9d9a43_17_0"/>
          <p:cNvGrpSpPr/>
          <p:nvPr/>
        </p:nvGrpSpPr>
        <p:grpSpPr>
          <a:xfrm>
            <a:off x="472150" y="304023"/>
            <a:ext cx="1888564" cy="1097963"/>
            <a:chOff x="620563" y="315048"/>
            <a:chExt cx="1888564" cy="1097963"/>
          </a:xfrm>
        </p:grpSpPr>
        <p:grpSp>
          <p:nvGrpSpPr>
            <p:cNvPr id="367" name="Google Shape;367;g213aa9d9a43_17_0"/>
            <p:cNvGrpSpPr/>
            <p:nvPr/>
          </p:nvGrpSpPr>
          <p:grpSpPr>
            <a:xfrm>
              <a:off x="620563" y="315048"/>
              <a:ext cx="1888564" cy="1097963"/>
              <a:chOff x="5455664" y="4687260"/>
              <a:chExt cx="1521439" cy="968189"/>
            </a:xfrm>
          </p:grpSpPr>
          <p:sp>
            <p:nvSpPr>
              <p:cNvPr id="368" name="Google Shape;368;g213aa9d9a43_17_0"/>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69" name="Google Shape;369;g213aa9d9a43_17_0"/>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70" name="Google Shape;370;g213aa9d9a43_17_0"/>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71" name="Google Shape;371;g213aa9d9a43_17_0"/>
          <p:cNvSpPr/>
          <p:nvPr/>
        </p:nvSpPr>
        <p:spPr>
          <a:xfrm>
            <a:off x="4831581" y="1618109"/>
            <a:ext cx="72072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Title</a:t>
            </a:r>
            <a:endParaRPr b="0" i="0" sz="1400" u="none" cap="none" strike="noStrike">
              <a:solidFill>
                <a:srgbClr val="000000"/>
              </a:solidFill>
              <a:latin typeface="Arial"/>
              <a:ea typeface="Arial"/>
              <a:cs typeface="Arial"/>
              <a:sym typeface="Arial"/>
            </a:endParaRPr>
          </a:p>
        </p:txBody>
      </p:sp>
      <p:pic>
        <p:nvPicPr>
          <p:cNvPr descr="图形用户界面, 文本, 应用程序, 电子邮件&#10;&#10;描述已自动生成" id="372" name="Google Shape;372;g213aa9d9a43_17_0"/>
          <p:cNvPicPr preferRelativeResize="0"/>
          <p:nvPr/>
        </p:nvPicPr>
        <p:blipFill rotWithShape="1">
          <a:blip r:embed="rId3">
            <a:alphaModFix/>
          </a:blip>
          <a:srcRect b="0" l="0" r="0" t="0"/>
          <a:stretch/>
        </p:blipFill>
        <p:spPr>
          <a:xfrm>
            <a:off x="6588349" y="1411090"/>
            <a:ext cx="5600687" cy="5446909"/>
          </a:xfrm>
          <a:prstGeom prst="rect">
            <a:avLst/>
          </a:prstGeom>
          <a:noFill/>
          <a:ln>
            <a:noFill/>
          </a:ln>
        </p:spPr>
      </p:pic>
      <p:sp>
        <p:nvSpPr>
          <p:cNvPr id="373" name="Google Shape;373;g213aa9d9a43_17_0"/>
          <p:cNvSpPr/>
          <p:nvPr/>
        </p:nvSpPr>
        <p:spPr>
          <a:xfrm>
            <a:off x="6731931" y="1564676"/>
            <a:ext cx="4925996" cy="532894"/>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4" name="Google Shape;374;g213aa9d9a43_17_0"/>
          <p:cNvSpPr/>
          <p:nvPr/>
        </p:nvSpPr>
        <p:spPr>
          <a:xfrm>
            <a:off x="6731932" y="2166724"/>
            <a:ext cx="789519" cy="305091"/>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75" name="Google Shape;375;g213aa9d9a43_17_0"/>
          <p:cNvSpPr/>
          <p:nvPr/>
        </p:nvSpPr>
        <p:spPr>
          <a:xfrm>
            <a:off x="4831581" y="2254060"/>
            <a:ext cx="103880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Authors</a:t>
            </a:r>
            <a:endParaRPr b="0" i="0" sz="1400" u="none" cap="none" strike="noStrike">
              <a:solidFill>
                <a:srgbClr val="000000"/>
              </a:solidFill>
              <a:latin typeface="Arial"/>
              <a:ea typeface="Arial"/>
              <a:cs typeface="Arial"/>
              <a:sym typeface="Arial"/>
            </a:endParaRPr>
          </a:p>
        </p:txBody>
      </p:sp>
      <p:sp>
        <p:nvSpPr>
          <p:cNvPr id="376" name="Google Shape;376;g213aa9d9a43_17_0"/>
          <p:cNvSpPr/>
          <p:nvPr/>
        </p:nvSpPr>
        <p:spPr>
          <a:xfrm>
            <a:off x="4816687" y="2872278"/>
            <a:ext cx="103880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Journals</a:t>
            </a:r>
            <a:endParaRPr b="0" i="0" sz="1400" u="none" cap="none" strike="noStrike">
              <a:solidFill>
                <a:srgbClr val="000000"/>
              </a:solidFill>
              <a:latin typeface="Arial"/>
              <a:ea typeface="Arial"/>
              <a:cs typeface="Arial"/>
              <a:sym typeface="Arial"/>
            </a:endParaRPr>
          </a:p>
        </p:txBody>
      </p:sp>
      <p:sp>
        <p:nvSpPr>
          <p:cNvPr id="377" name="Google Shape;377;g213aa9d9a43_17_0"/>
          <p:cNvSpPr/>
          <p:nvPr/>
        </p:nvSpPr>
        <p:spPr>
          <a:xfrm>
            <a:off x="4831581" y="3460122"/>
            <a:ext cx="676925"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VOL</a:t>
            </a:r>
            <a:endParaRPr b="0" i="0" sz="1400" u="none" cap="none" strike="noStrike">
              <a:solidFill>
                <a:srgbClr val="000000"/>
              </a:solidFill>
              <a:latin typeface="Arial"/>
              <a:ea typeface="Arial"/>
              <a:cs typeface="Arial"/>
              <a:sym typeface="Arial"/>
            </a:endParaRPr>
          </a:p>
        </p:txBody>
      </p:sp>
      <p:sp>
        <p:nvSpPr>
          <p:cNvPr id="378" name="Google Shape;378;g213aa9d9a43_17_0"/>
          <p:cNvSpPr/>
          <p:nvPr/>
        </p:nvSpPr>
        <p:spPr>
          <a:xfrm>
            <a:off x="4831581" y="4124803"/>
            <a:ext cx="167155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Published time</a:t>
            </a:r>
            <a:endParaRPr b="0" i="0" sz="1400" u="none" cap="none" strike="noStrike">
              <a:solidFill>
                <a:srgbClr val="000000"/>
              </a:solidFill>
              <a:latin typeface="Arial"/>
              <a:ea typeface="Arial"/>
              <a:cs typeface="Arial"/>
              <a:sym typeface="Arial"/>
            </a:endParaRPr>
          </a:p>
        </p:txBody>
      </p:sp>
      <p:sp>
        <p:nvSpPr>
          <p:cNvPr id="379" name="Google Shape;379;g213aa9d9a43_17_0"/>
          <p:cNvSpPr/>
          <p:nvPr/>
        </p:nvSpPr>
        <p:spPr>
          <a:xfrm>
            <a:off x="4831581" y="6172171"/>
            <a:ext cx="103880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DOI</a:t>
            </a:r>
            <a:endParaRPr b="0" i="0" sz="1400" u="none" cap="none" strike="noStrike">
              <a:solidFill>
                <a:srgbClr val="000000"/>
              </a:solidFill>
              <a:latin typeface="Arial"/>
              <a:ea typeface="Arial"/>
              <a:cs typeface="Arial"/>
              <a:sym typeface="Arial"/>
            </a:endParaRPr>
          </a:p>
        </p:txBody>
      </p:sp>
      <p:sp>
        <p:nvSpPr>
          <p:cNvPr id="380" name="Google Shape;380;g213aa9d9a43_17_0"/>
          <p:cNvSpPr/>
          <p:nvPr/>
        </p:nvSpPr>
        <p:spPr>
          <a:xfrm>
            <a:off x="4816687" y="4813704"/>
            <a:ext cx="103880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Abstract</a:t>
            </a:r>
            <a:endParaRPr b="0" i="0" sz="1400" u="none" cap="none" strike="noStrike">
              <a:solidFill>
                <a:srgbClr val="000000"/>
              </a:solidFill>
              <a:latin typeface="Arial"/>
              <a:ea typeface="Arial"/>
              <a:cs typeface="Arial"/>
              <a:sym typeface="Arial"/>
            </a:endParaRPr>
          </a:p>
        </p:txBody>
      </p:sp>
      <p:sp>
        <p:nvSpPr>
          <p:cNvPr id="381" name="Google Shape;381;g213aa9d9a43_17_0"/>
          <p:cNvSpPr/>
          <p:nvPr/>
        </p:nvSpPr>
        <p:spPr>
          <a:xfrm>
            <a:off x="4816687" y="5492938"/>
            <a:ext cx="103880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Citation</a:t>
            </a:r>
            <a:endParaRPr b="0" i="0" sz="1400" u="none" cap="none" strike="noStrike">
              <a:solidFill>
                <a:srgbClr val="000000"/>
              </a:solidFill>
              <a:latin typeface="Arial"/>
              <a:ea typeface="Arial"/>
              <a:cs typeface="Arial"/>
              <a:sym typeface="Arial"/>
            </a:endParaRPr>
          </a:p>
        </p:txBody>
      </p:sp>
      <p:sp>
        <p:nvSpPr>
          <p:cNvPr id="382" name="Google Shape;382;g213aa9d9a43_17_0"/>
          <p:cNvSpPr/>
          <p:nvPr/>
        </p:nvSpPr>
        <p:spPr>
          <a:xfrm>
            <a:off x="6802458" y="2614675"/>
            <a:ext cx="1436951" cy="141148"/>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3" name="Google Shape;383;g213aa9d9a43_17_0"/>
          <p:cNvSpPr/>
          <p:nvPr/>
        </p:nvSpPr>
        <p:spPr>
          <a:xfrm>
            <a:off x="6802459" y="2778835"/>
            <a:ext cx="718992" cy="254537"/>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4" name="Google Shape;384;g213aa9d9a43_17_0"/>
          <p:cNvSpPr/>
          <p:nvPr/>
        </p:nvSpPr>
        <p:spPr>
          <a:xfrm>
            <a:off x="7541069" y="2782486"/>
            <a:ext cx="690648" cy="116196"/>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5" name="Google Shape;385;g213aa9d9a43_17_0"/>
          <p:cNvSpPr/>
          <p:nvPr/>
        </p:nvSpPr>
        <p:spPr>
          <a:xfrm>
            <a:off x="6925560" y="4433548"/>
            <a:ext cx="5026535" cy="1139197"/>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6" name="Google Shape;386;g213aa9d9a43_17_0"/>
          <p:cNvSpPr/>
          <p:nvPr/>
        </p:nvSpPr>
        <p:spPr>
          <a:xfrm>
            <a:off x="6931694" y="6055830"/>
            <a:ext cx="4662636" cy="324709"/>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g213aa9d9a43_17_0"/>
          <p:cNvSpPr/>
          <p:nvPr/>
        </p:nvSpPr>
        <p:spPr>
          <a:xfrm>
            <a:off x="6941676" y="6471792"/>
            <a:ext cx="1228898" cy="165583"/>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88" name="Google Shape;388;g213aa9d9a43_17_0"/>
          <p:cNvCxnSpPr>
            <a:stCxn id="371" idx="3"/>
          </p:cNvCxnSpPr>
          <p:nvPr/>
        </p:nvCxnSpPr>
        <p:spPr>
          <a:xfrm>
            <a:off x="5552303" y="1802775"/>
            <a:ext cx="1115400" cy="38100"/>
          </a:xfrm>
          <a:prstGeom prst="straightConnector1">
            <a:avLst/>
          </a:prstGeom>
          <a:noFill/>
          <a:ln cap="flat" cmpd="sng" w="12700">
            <a:solidFill>
              <a:srgbClr val="00B0F0"/>
            </a:solidFill>
            <a:prstDash val="solid"/>
            <a:miter lim="800000"/>
            <a:headEnd len="sm" w="sm" type="none"/>
            <a:tailEnd len="sm" w="sm" type="none"/>
          </a:ln>
        </p:spPr>
      </p:cxnSp>
      <p:cxnSp>
        <p:nvCxnSpPr>
          <p:cNvPr id="389" name="Google Shape;389;g213aa9d9a43_17_0"/>
          <p:cNvCxnSpPr>
            <a:stCxn id="375" idx="3"/>
          </p:cNvCxnSpPr>
          <p:nvPr/>
        </p:nvCxnSpPr>
        <p:spPr>
          <a:xfrm flipH="1" rot="10800000">
            <a:off x="5870390" y="2336126"/>
            <a:ext cx="797400" cy="102600"/>
          </a:xfrm>
          <a:prstGeom prst="straightConnector1">
            <a:avLst/>
          </a:prstGeom>
          <a:noFill/>
          <a:ln cap="flat" cmpd="sng" w="12700">
            <a:solidFill>
              <a:srgbClr val="00B0F0"/>
            </a:solidFill>
            <a:prstDash val="solid"/>
            <a:miter lim="800000"/>
            <a:headEnd len="sm" w="sm" type="none"/>
            <a:tailEnd len="sm" w="sm" type="none"/>
          </a:ln>
        </p:spPr>
      </p:cxnSp>
      <p:cxnSp>
        <p:nvCxnSpPr>
          <p:cNvPr id="390" name="Google Shape;390;g213aa9d9a43_17_0"/>
          <p:cNvCxnSpPr>
            <a:stCxn id="376" idx="3"/>
          </p:cNvCxnSpPr>
          <p:nvPr/>
        </p:nvCxnSpPr>
        <p:spPr>
          <a:xfrm flipH="1" rot="10800000">
            <a:off x="5855496" y="2706544"/>
            <a:ext cx="876300" cy="350400"/>
          </a:xfrm>
          <a:prstGeom prst="straightConnector1">
            <a:avLst/>
          </a:prstGeom>
          <a:noFill/>
          <a:ln cap="flat" cmpd="sng" w="12700">
            <a:solidFill>
              <a:srgbClr val="00B0F0"/>
            </a:solidFill>
            <a:prstDash val="solid"/>
            <a:miter lim="800000"/>
            <a:headEnd len="sm" w="sm" type="none"/>
            <a:tailEnd len="sm" w="sm" type="none"/>
          </a:ln>
        </p:spPr>
      </p:cxnSp>
      <p:cxnSp>
        <p:nvCxnSpPr>
          <p:cNvPr id="391" name="Google Shape;391;g213aa9d9a43_17_0"/>
          <p:cNvCxnSpPr/>
          <p:nvPr/>
        </p:nvCxnSpPr>
        <p:spPr>
          <a:xfrm flipH="1" rot="10800000">
            <a:off x="5508507" y="2949375"/>
            <a:ext cx="1242071" cy="713931"/>
          </a:xfrm>
          <a:prstGeom prst="straightConnector1">
            <a:avLst/>
          </a:prstGeom>
          <a:noFill/>
          <a:ln cap="flat" cmpd="sng" w="12700">
            <a:solidFill>
              <a:srgbClr val="00B0F0"/>
            </a:solidFill>
            <a:prstDash val="solid"/>
            <a:miter lim="800000"/>
            <a:headEnd len="sm" w="sm" type="none"/>
            <a:tailEnd len="sm" w="sm" type="none"/>
          </a:ln>
        </p:spPr>
      </p:cxnSp>
      <p:cxnSp>
        <p:nvCxnSpPr>
          <p:cNvPr id="392" name="Google Shape;392;g213aa9d9a43_17_0"/>
          <p:cNvCxnSpPr/>
          <p:nvPr/>
        </p:nvCxnSpPr>
        <p:spPr>
          <a:xfrm flipH="1" rot="10800000">
            <a:off x="6403589" y="2953544"/>
            <a:ext cx="1478711" cy="1316851"/>
          </a:xfrm>
          <a:prstGeom prst="straightConnector1">
            <a:avLst/>
          </a:prstGeom>
          <a:noFill/>
          <a:ln cap="flat" cmpd="sng" w="12700">
            <a:solidFill>
              <a:srgbClr val="00B0F0"/>
            </a:solidFill>
            <a:prstDash val="solid"/>
            <a:miter lim="800000"/>
            <a:headEnd len="sm" w="sm" type="none"/>
            <a:tailEnd len="sm" w="sm" type="none"/>
          </a:ln>
        </p:spPr>
      </p:cxnSp>
      <p:cxnSp>
        <p:nvCxnSpPr>
          <p:cNvPr id="393" name="Google Shape;393;g213aa9d9a43_17_0"/>
          <p:cNvCxnSpPr/>
          <p:nvPr/>
        </p:nvCxnSpPr>
        <p:spPr>
          <a:xfrm flipH="1" rot="10800000">
            <a:off x="5845808" y="5009852"/>
            <a:ext cx="1045734" cy="16630"/>
          </a:xfrm>
          <a:prstGeom prst="straightConnector1">
            <a:avLst/>
          </a:prstGeom>
          <a:noFill/>
          <a:ln cap="flat" cmpd="sng" w="12700">
            <a:solidFill>
              <a:srgbClr val="00B0F0"/>
            </a:solidFill>
            <a:prstDash val="solid"/>
            <a:miter lim="800000"/>
            <a:headEnd len="sm" w="sm" type="none"/>
            <a:tailEnd len="sm" w="sm" type="none"/>
          </a:ln>
        </p:spPr>
      </p:cxnSp>
      <p:cxnSp>
        <p:nvCxnSpPr>
          <p:cNvPr id="394" name="Google Shape;394;g213aa9d9a43_17_0"/>
          <p:cNvCxnSpPr/>
          <p:nvPr/>
        </p:nvCxnSpPr>
        <p:spPr>
          <a:xfrm>
            <a:off x="5797026" y="5731685"/>
            <a:ext cx="1094516" cy="471395"/>
          </a:xfrm>
          <a:prstGeom prst="straightConnector1">
            <a:avLst/>
          </a:prstGeom>
          <a:noFill/>
          <a:ln cap="flat" cmpd="sng" w="12700">
            <a:solidFill>
              <a:srgbClr val="00B0F0"/>
            </a:solidFill>
            <a:prstDash val="solid"/>
            <a:miter lim="800000"/>
            <a:headEnd len="sm" w="sm" type="none"/>
            <a:tailEnd len="sm" w="sm" type="none"/>
          </a:ln>
        </p:spPr>
      </p:cxnSp>
      <p:cxnSp>
        <p:nvCxnSpPr>
          <p:cNvPr id="395" name="Google Shape;395;g213aa9d9a43_17_0"/>
          <p:cNvCxnSpPr/>
          <p:nvPr/>
        </p:nvCxnSpPr>
        <p:spPr>
          <a:xfrm>
            <a:off x="5438345" y="6377125"/>
            <a:ext cx="1420431" cy="177459"/>
          </a:xfrm>
          <a:prstGeom prst="straightConnector1">
            <a:avLst/>
          </a:prstGeom>
          <a:noFill/>
          <a:ln cap="flat" cmpd="sng" w="12700">
            <a:solidFill>
              <a:srgbClr val="00B0F0"/>
            </a:solidFill>
            <a:prstDash val="solid"/>
            <a:miter lim="800000"/>
            <a:headEnd len="sm" w="sm" type="none"/>
            <a:tailEnd len="sm" w="sm" type="none"/>
          </a:ln>
        </p:spPr>
      </p:cxnSp>
      <p:sp>
        <p:nvSpPr>
          <p:cNvPr id="396" name="Google Shape;396;g213aa9d9a43_17_0"/>
          <p:cNvSpPr/>
          <p:nvPr/>
        </p:nvSpPr>
        <p:spPr>
          <a:xfrm flipH="1">
            <a:off x="4598110" y="1721571"/>
            <a:ext cx="58890" cy="4855353"/>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7" name="Google Shape;397;g213aa9d9a43_17_0"/>
          <p:cNvSpPr txBox="1"/>
          <p:nvPr/>
        </p:nvSpPr>
        <p:spPr>
          <a:xfrm>
            <a:off x="1174787" y="1721571"/>
            <a:ext cx="264197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EB Garamond"/>
                <a:ea typeface="EB Garamond"/>
                <a:cs typeface="EB Garamond"/>
                <a:sym typeface="EB Garamond"/>
              </a:rPr>
              <a:t>Data sources</a:t>
            </a:r>
            <a:endParaRPr b="1" i="0" sz="3200" u="none" cap="none" strike="noStrike">
              <a:solidFill>
                <a:schemeClr val="dk1"/>
              </a:solidFill>
              <a:latin typeface="EB Garamond"/>
              <a:ea typeface="EB Garamond"/>
              <a:cs typeface="EB Garamond"/>
              <a:sym typeface="EB Garamond"/>
            </a:endParaRPr>
          </a:p>
        </p:txBody>
      </p:sp>
      <p:sp>
        <p:nvSpPr>
          <p:cNvPr id="398" name="Google Shape;398;g213aa9d9a43_17_0"/>
          <p:cNvSpPr txBox="1"/>
          <p:nvPr/>
        </p:nvSpPr>
        <p:spPr>
          <a:xfrm>
            <a:off x="335307" y="2667849"/>
            <a:ext cx="255330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Official Websites:</a:t>
            </a:r>
            <a:endParaRPr b="1" i="0" sz="2400" u="none" cap="none" strike="noStrike">
              <a:solidFill>
                <a:schemeClr val="dk1"/>
              </a:solidFill>
              <a:latin typeface="EB Garamond"/>
              <a:ea typeface="EB Garamond"/>
              <a:cs typeface="EB Garamond"/>
              <a:sym typeface="EB Garamond"/>
            </a:endParaRPr>
          </a:p>
        </p:txBody>
      </p:sp>
      <p:sp>
        <p:nvSpPr>
          <p:cNvPr id="399" name="Google Shape;399;g213aa9d9a43_17_0"/>
          <p:cNvSpPr txBox="1"/>
          <p:nvPr/>
        </p:nvSpPr>
        <p:spPr>
          <a:xfrm>
            <a:off x="718312" y="3299042"/>
            <a:ext cx="4182541" cy="101566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2000"/>
              <a:buFont typeface="Arial"/>
              <a:buChar char="•"/>
            </a:pPr>
            <a:r>
              <a:rPr b="0" i="0" lang="en-US" sz="2000" u="none" cap="none" strike="noStrike">
                <a:solidFill>
                  <a:srgbClr val="595959"/>
                </a:solidFill>
                <a:latin typeface="EB Garamond"/>
                <a:ea typeface="EB Garamond"/>
                <a:cs typeface="EB Garamond"/>
                <a:sym typeface="EB Garamond"/>
              </a:rPr>
              <a:t>American Economic Association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595959"/>
              </a:buClr>
              <a:buSzPts val="2000"/>
              <a:buFont typeface="Arial"/>
              <a:buChar char="•"/>
            </a:pPr>
            <a:r>
              <a:rPr b="0" i="0" lang="en-US" sz="2000" u="none" cap="none" strike="noStrike">
                <a:solidFill>
                  <a:srgbClr val="595959"/>
                </a:solidFill>
                <a:latin typeface="EB Garamond"/>
                <a:ea typeface="EB Garamond"/>
                <a:cs typeface="EB Garamond"/>
                <a:sym typeface="EB Garamond"/>
              </a:rPr>
              <a:t>Oxford Academic</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595959"/>
              </a:buClr>
              <a:buSzPts val="2000"/>
              <a:buFont typeface="Arial"/>
              <a:buChar char="•"/>
            </a:pPr>
            <a:r>
              <a:rPr b="0" i="0" lang="en-US" sz="2000" u="none" cap="none" strike="noStrike">
                <a:solidFill>
                  <a:srgbClr val="595959"/>
                </a:solidFill>
                <a:latin typeface="EB Garamond"/>
                <a:ea typeface="EB Garamond"/>
                <a:cs typeface="EB Garamond"/>
                <a:sym typeface="EB Garamond"/>
              </a:rPr>
              <a:t>Science Direct</a:t>
            </a:r>
            <a:endParaRPr b="0" i="0" sz="1400" u="none" cap="none" strike="noStrike">
              <a:solidFill>
                <a:srgbClr val="000000"/>
              </a:solidFill>
              <a:latin typeface="Arial"/>
              <a:ea typeface="Arial"/>
              <a:cs typeface="Arial"/>
              <a:sym typeface="Arial"/>
            </a:endParaRPr>
          </a:p>
        </p:txBody>
      </p:sp>
      <p:sp>
        <p:nvSpPr>
          <p:cNvPr id="400" name="Google Shape;400;g213aa9d9a43_17_0"/>
          <p:cNvSpPr txBox="1"/>
          <p:nvPr/>
        </p:nvSpPr>
        <p:spPr>
          <a:xfrm>
            <a:off x="335307" y="4716796"/>
            <a:ext cx="427227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Third-party database :</a:t>
            </a:r>
            <a:endParaRPr b="1" i="0" sz="2400" u="none" cap="none" strike="noStrike">
              <a:solidFill>
                <a:schemeClr val="dk1"/>
              </a:solidFill>
              <a:latin typeface="EB Garamond"/>
              <a:ea typeface="EB Garamond"/>
              <a:cs typeface="EB Garamond"/>
              <a:sym typeface="EB Garamond"/>
            </a:endParaRPr>
          </a:p>
        </p:txBody>
      </p:sp>
      <p:sp>
        <p:nvSpPr>
          <p:cNvPr id="401" name="Google Shape;401;g213aa9d9a43_17_0"/>
          <p:cNvSpPr txBox="1"/>
          <p:nvPr/>
        </p:nvSpPr>
        <p:spPr>
          <a:xfrm>
            <a:off x="718312" y="5349054"/>
            <a:ext cx="4182541" cy="70788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2000"/>
              <a:buFont typeface="Arial"/>
              <a:buChar char="•"/>
            </a:pPr>
            <a:r>
              <a:rPr b="0" i="0" lang="en-US" sz="2000" u="none" cap="none" strike="noStrike">
                <a:solidFill>
                  <a:srgbClr val="595959"/>
                </a:solidFill>
                <a:latin typeface="EB Garamond"/>
                <a:ea typeface="EB Garamond"/>
                <a:cs typeface="EB Garamond"/>
                <a:sym typeface="EB Garamond"/>
              </a:rPr>
              <a:t>ideas.repec.org</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rgbClr val="595959"/>
              </a:buClr>
              <a:buSzPts val="2000"/>
              <a:buFont typeface="Arial"/>
              <a:buChar char="•"/>
            </a:pPr>
            <a:r>
              <a:rPr b="0" i="0" lang="en-US" sz="2000" u="none" cap="none" strike="noStrike">
                <a:solidFill>
                  <a:srgbClr val="595959"/>
                </a:solidFill>
                <a:latin typeface="EB Garamond"/>
                <a:ea typeface="EB Garamond"/>
                <a:cs typeface="EB Garamond"/>
                <a:sym typeface="EB Garamond"/>
              </a:rPr>
              <a:t>econpapers.repec.org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213aa9d9a43_17_42"/>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g213aa9d9a43_17_42"/>
          <p:cNvSpPr/>
          <p:nvPr/>
        </p:nvSpPr>
        <p:spPr>
          <a:xfrm>
            <a:off x="-38743"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8" name="Google Shape;408;g213aa9d9a43_17_42"/>
          <p:cNvSpPr/>
          <p:nvPr/>
        </p:nvSpPr>
        <p:spPr>
          <a:xfrm>
            <a:off x="3100918" y="295426"/>
            <a:ext cx="5847820"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EB Garamond"/>
                <a:ea typeface="EB Garamond"/>
                <a:cs typeface="EB Garamond"/>
                <a:sym typeface="EB Garamond"/>
              </a:rPr>
              <a:t>Data Description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dk1"/>
                </a:solidFill>
                <a:latin typeface="EB Garamond"/>
                <a:ea typeface="EB Garamond"/>
                <a:cs typeface="EB Garamond"/>
                <a:sym typeface="EB Garamond"/>
              </a:rPr>
              <a:t>Google Scholar Author Data</a:t>
            </a:r>
            <a:endParaRPr b="0" i="0" sz="1400" u="none" cap="none" strike="noStrike">
              <a:solidFill>
                <a:srgbClr val="000000"/>
              </a:solidFill>
              <a:latin typeface="Arial"/>
              <a:ea typeface="Arial"/>
              <a:cs typeface="Arial"/>
              <a:sym typeface="Arial"/>
            </a:endParaRPr>
          </a:p>
        </p:txBody>
      </p:sp>
      <p:grpSp>
        <p:nvGrpSpPr>
          <p:cNvPr id="409" name="Google Shape;409;g213aa9d9a43_17_42"/>
          <p:cNvGrpSpPr/>
          <p:nvPr/>
        </p:nvGrpSpPr>
        <p:grpSpPr>
          <a:xfrm>
            <a:off x="472150" y="304023"/>
            <a:ext cx="1888564" cy="1097963"/>
            <a:chOff x="620563" y="315048"/>
            <a:chExt cx="1888564" cy="1097963"/>
          </a:xfrm>
        </p:grpSpPr>
        <p:grpSp>
          <p:nvGrpSpPr>
            <p:cNvPr id="410" name="Google Shape;410;g213aa9d9a43_17_42"/>
            <p:cNvGrpSpPr/>
            <p:nvPr/>
          </p:nvGrpSpPr>
          <p:grpSpPr>
            <a:xfrm>
              <a:off x="620563" y="315048"/>
              <a:ext cx="1888564" cy="1097963"/>
              <a:chOff x="5455664" y="4687260"/>
              <a:chExt cx="1521439" cy="968189"/>
            </a:xfrm>
          </p:grpSpPr>
          <p:sp>
            <p:nvSpPr>
              <p:cNvPr id="411" name="Google Shape;411;g213aa9d9a43_17_42"/>
              <p:cNvSpPr/>
              <p:nvPr/>
            </p:nvSpPr>
            <p:spPr>
              <a:xfrm>
                <a:off x="5455664" y="4787153"/>
                <a:ext cx="814507" cy="868296"/>
              </a:xfrm>
              <a:custGeom>
                <a:rect b="b" l="l" r="r" t="t"/>
                <a:pathLst>
                  <a:path extrusionOk="0" h="868296" w="814507">
                    <a:moveTo>
                      <a:pt x="0" y="699247"/>
                    </a:moveTo>
                    <a:lnTo>
                      <a:pt x="253573" y="699247"/>
                    </a:lnTo>
                    <a:lnTo>
                      <a:pt x="253573" y="307361"/>
                    </a:lnTo>
                    <a:lnTo>
                      <a:pt x="407254" y="0"/>
                    </a:lnTo>
                    <a:lnTo>
                      <a:pt x="453358" y="284309"/>
                    </a:lnTo>
                    <a:lnTo>
                      <a:pt x="299677" y="291993"/>
                    </a:lnTo>
                    <a:lnTo>
                      <a:pt x="299677" y="345781"/>
                    </a:lnTo>
                    <a:lnTo>
                      <a:pt x="430306" y="345781"/>
                    </a:lnTo>
                    <a:lnTo>
                      <a:pt x="430306" y="799139"/>
                    </a:lnTo>
                    <a:lnTo>
                      <a:pt x="422622" y="545566"/>
                    </a:lnTo>
                    <a:lnTo>
                      <a:pt x="599354" y="368834"/>
                    </a:lnTo>
                    <a:lnTo>
                      <a:pt x="737667" y="507147"/>
                    </a:lnTo>
                    <a:lnTo>
                      <a:pt x="791455" y="522514"/>
                    </a:lnTo>
                    <a:lnTo>
                      <a:pt x="630091" y="345781"/>
                    </a:lnTo>
                    <a:lnTo>
                      <a:pt x="607039" y="130629"/>
                    </a:lnTo>
                    <a:lnTo>
                      <a:pt x="806823" y="514830"/>
                    </a:lnTo>
                    <a:lnTo>
                      <a:pt x="814507" y="799139"/>
                    </a:lnTo>
                    <a:lnTo>
                      <a:pt x="722299" y="868296"/>
                    </a:lnTo>
                    <a:lnTo>
                      <a:pt x="722299" y="57630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2" name="Google Shape;412;g213aa9d9a43_17_42"/>
              <p:cNvSpPr/>
              <p:nvPr/>
            </p:nvSpPr>
            <p:spPr>
              <a:xfrm>
                <a:off x="6254803" y="4687260"/>
                <a:ext cx="722300" cy="914401"/>
              </a:xfrm>
              <a:custGeom>
                <a:rect b="b" l="l" r="r" t="t"/>
                <a:pathLst>
                  <a:path extrusionOk="0" h="914401" w="722300">
                    <a:moveTo>
                      <a:pt x="0" y="914401"/>
                    </a:moveTo>
                    <a:lnTo>
                      <a:pt x="0" y="599355"/>
                    </a:lnTo>
                    <a:lnTo>
                      <a:pt x="0" y="153681"/>
                    </a:lnTo>
                    <a:lnTo>
                      <a:pt x="153681" y="0"/>
                    </a:lnTo>
                    <a:lnTo>
                      <a:pt x="230521" y="192101"/>
                    </a:lnTo>
                    <a:lnTo>
                      <a:pt x="61473" y="153681"/>
                    </a:lnTo>
                    <a:lnTo>
                      <a:pt x="176733" y="453358"/>
                    </a:lnTo>
                    <a:lnTo>
                      <a:pt x="84525" y="783772"/>
                    </a:lnTo>
                    <a:lnTo>
                      <a:pt x="430306" y="845244"/>
                    </a:lnTo>
                    <a:lnTo>
                      <a:pt x="507147" y="899032"/>
                    </a:lnTo>
                    <a:lnTo>
                      <a:pt x="507147" y="560935"/>
                    </a:lnTo>
                    <a:lnTo>
                      <a:pt x="553251" y="560935"/>
                    </a:lnTo>
                    <a:lnTo>
                      <a:pt x="553251" y="891348"/>
                    </a:lnTo>
                    <a:lnTo>
                      <a:pt x="722300" y="89134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13" name="Google Shape;413;g213aa9d9a43_17_42"/>
            <p:cNvSpPr/>
            <p:nvPr/>
          </p:nvSpPr>
          <p:spPr>
            <a:xfrm>
              <a:off x="1301578" y="1160397"/>
              <a:ext cx="71022" cy="121328"/>
            </a:xfrm>
            <a:custGeom>
              <a:rect b="b" l="l" r="r" t="t"/>
              <a:pathLst>
                <a:path extrusionOk="0" h="121328" w="71022">
                  <a:moveTo>
                    <a:pt x="0" y="11837"/>
                  </a:moveTo>
                  <a:lnTo>
                    <a:pt x="0" y="121328"/>
                  </a:lnTo>
                  <a:lnTo>
                    <a:pt x="71022" y="121328"/>
                  </a:lnTo>
                  <a:lnTo>
                    <a:pt x="71022" y="0"/>
                  </a:lnTo>
                  <a:lnTo>
                    <a:pt x="0" y="11837"/>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414" name="Google Shape;414;g213aa9d9a43_17_42"/>
          <p:cNvGrpSpPr/>
          <p:nvPr/>
        </p:nvGrpSpPr>
        <p:grpSpPr>
          <a:xfrm>
            <a:off x="5289558" y="1498623"/>
            <a:ext cx="6809187" cy="4824261"/>
            <a:chOff x="4357948" y="1606515"/>
            <a:chExt cx="7834052" cy="4744968"/>
          </a:xfrm>
        </p:grpSpPr>
        <p:pic>
          <p:nvPicPr>
            <p:cNvPr descr="图形用户界面, 应用程序&#10;&#10;描述已自动生成" id="415" name="Google Shape;415;g213aa9d9a43_17_42"/>
            <p:cNvPicPr preferRelativeResize="0"/>
            <p:nvPr/>
          </p:nvPicPr>
          <p:blipFill rotWithShape="1">
            <a:blip r:embed="rId3">
              <a:alphaModFix/>
            </a:blip>
            <a:srcRect b="40" l="713" r="966" t="681"/>
            <a:stretch/>
          </p:blipFill>
          <p:spPr>
            <a:xfrm>
              <a:off x="6192408" y="1664153"/>
              <a:ext cx="5999592" cy="4687330"/>
            </a:xfrm>
            <a:prstGeom prst="rect">
              <a:avLst/>
            </a:prstGeom>
            <a:noFill/>
            <a:ln>
              <a:noFill/>
            </a:ln>
          </p:spPr>
        </p:pic>
        <p:sp>
          <p:nvSpPr>
            <p:cNvPr id="416" name="Google Shape;416;g213aa9d9a43_17_42"/>
            <p:cNvSpPr/>
            <p:nvPr/>
          </p:nvSpPr>
          <p:spPr>
            <a:xfrm>
              <a:off x="8732108" y="1975847"/>
              <a:ext cx="743256" cy="182467"/>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7" name="Google Shape;417;g213aa9d9a43_17_42"/>
            <p:cNvSpPr/>
            <p:nvPr/>
          </p:nvSpPr>
          <p:spPr>
            <a:xfrm>
              <a:off x="4357948" y="1606515"/>
              <a:ext cx="1006639" cy="363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DOI</a:t>
              </a:r>
              <a:endParaRPr b="0" i="0" sz="1400" u="none" cap="none" strike="noStrike">
                <a:solidFill>
                  <a:srgbClr val="000000"/>
                </a:solidFill>
                <a:latin typeface="Arial"/>
                <a:ea typeface="Arial"/>
                <a:cs typeface="Arial"/>
                <a:sym typeface="Arial"/>
              </a:endParaRPr>
            </a:p>
          </p:txBody>
        </p:sp>
        <p:sp>
          <p:nvSpPr>
            <p:cNvPr id="418" name="Google Shape;418;g213aa9d9a43_17_42"/>
            <p:cNvSpPr/>
            <p:nvPr/>
          </p:nvSpPr>
          <p:spPr>
            <a:xfrm>
              <a:off x="4366141" y="2808866"/>
              <a:ext cx="888199"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Name</a:t>
              </a:r>
              <a:endParaRPr b="0" i="0" sz="1400" u="none" cap="none" strike="noStrike">
                <a:solidFill>
                  <a:srgbClr val="000000"/>
                </a:solidFill>
                <a:latin typeface="Arial"/>
                <a:ea typeface="Arial"/>
                <a:cs typeface="Arial"/>
                <a:sym typeface="Arial"/>
              </a:endParaRPr>
            </a:p>
          </p:txBody>
        </p:sp>
        <p:sp>
          <p:nvSpPr>
            <p:cNvPr id="419" name="Google Shape;419;g213aa9d9a43_17_42"/>
            <p:cNvSpPr/>
            <p:nvPr/>
          </p:nvSpPr>
          <p:spPr>
            <a:xfrm>
              <a:off x="4366141" y="2208427"/>
              <a:ext cx="1509322"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Author id</a:t>
              </a:r>
              <a:endParaRPr b="0" i="0" sz="1400" u="none" cap="none" strike="noStrike">
                <a:solidFill>
                  <a:srgbClr val="000000"/>
                </a:solidFill>
                <a:latin typeface="Arial"/>
                <a:ea typeface="Arial"/>
                <a:cs typeface="Arial"/>
                <a:sym typeface="Arial"/>
              </a:endParaRPr>
            </a:p>
          </p:txBody>
        </p:sp>
        <p:sp>
          <p:nvSpPr>
            <p:cNvPr id="420" name="Google Shape;420;g213aa9d9a43_17_42"/>
            <p:cNvSpPr/>
            <p:nvPr/>
          </p:nvSpPr>
          <p:spPr>
            <a:xfrm>
              <a:off x="4366141" y="3409305"/>
              <a:ext cx="1534201" cy="363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Affiliation*</a:t>
              </a:r>
              <a:endParaRPr b="0" i="0" sz="1400" u="none" cap="none" strike="noStrike">
                <a:solidFill>
                  <a:srgbClr val="000000"/>
                </a:solidFill>
                <a:latin typeface="Arial"/>
                <a:ea typeface="Arial"/>
                <a:cs typeface="Arial"/>
                <a:sym typeface="Arial"/>
              </a:endParaRPr>
            </a:p>
          </p:txBody>
        </p:sp>
        <p:sp>
          <p:nvSpPr>
            <p:cNvPr id="421" name="Google Shape;421;g213aa9d9a43_17_42"/>
            <p:cNvSpPr/>
            <p:nvPr/>
          </p:nvSpPr>
          <p:spPr>
            <a:xfrm>
              <a:off x="4380260" y="4007818"/>
              <a:ext cx="172985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Email</a:t>
              </a:r>
              <a:endParaRPr b="0" i="0" sz="1400" u="none" cap="none" strike="noStrike">
                <a:solidFill>
                  <a:srgbClr val="000000"/>
                </a:solidFill>
                <a:latin typeface="Arial"/>
                <a:ea typeface="Arial"/>
                <a:cs typeface="Arial"/>
                <a:sym typeface="Arial"/>
              </a:endParaRPr>
            </a:p>
          </p:txBody>
        </p:sp>
        <p:sp>
          <p:nvSpPr>
            <p:cNvPr id="422" name="Google Shape;422;g213aa9d9a43_17_42"/>
            <p:cNvSpPr/>
            <p:nvPr/>
          </p:nvSpPr>
          <p:spPr>
            <a:xfrm>
              <a:off x="4357949" y="5798473"/>
              <a:ext cx="1289676"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Citations</a:t>
              </a:r>
              <a:endParaRPr b="0" i="0" sz="1400" u="none" cap="none" strike="noStrike">
                <a:solidFill>
                  <a:srgbClr val="000000"/>
                </a:solidFill>
                <a:latin typeface="Arial"/>
                <a:ea typeface="Arial"/>
                <a:cs typeface="Arial"/>
                <a:sym typeface="Arial"/>
              </a:endParaRPr>
            </a:p>
          </p:txBody>
        </p:sp>
        <p:sp>
          <p:nvSpPr>
            <p:cNvPr id="423" name="Google Shape;423;g213aa9d9a43_17_42"/>
            <p:cNvSpPr/>
            <p:nvPr/>
          </p:nvSpPr>
          <p:spPr>
            <a:xfrm>
              <a:off x="4380260" y="5248243"/>
              <a:ext cx="1349819" cy="3632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I10-index</a:t>
              </a:r>
              <a:endParaRPr b="0" i="0" sz="1400" u="none" cap="none" strike="noStrike">
                <a:solidFill>
                  <a:srgbClr val="000000"/>
                </a:solidFill>
                <a:latin typeface="Arial"/>
                <a:ea typeface="Arial"/>
                <a:cs typeface="Arial"/>
                <a:sym typeface="Arial"/>
              </a:endParaRPr>
            </a:p>
          </p:txBody>
        </p:sp>
        <p:sp>
          <p:nvSpPr>
            <p:cNvPr id="424" name="Google Shape;424;g213aa9d9a43_17_42"/>
            <p:cNvSpPr/>
            <p:nvPr/>
          </p:nvSpPr>
          <p:spPr>
            <a:xfrm>
              <a:off x="4380260" y="4649730"/>
              <a:ext cx="114497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262626"/>
                  </a:solidFill>
                  <a:latin typeface="EB Garamond"/>
                  <a:ea typeface="EB Garamond"/>
                  <a:cs typeface="EB Garamond"/>
                  <a:sym typeface="EB Garamond"/>
                </a:rPr>
                <a:t>H-index</a:t>
              </a:r>
              <a:endParaRPr b="0" i="0" sz="1400" u="none" cap="none" strike="noStrike">
                <a:solidFill>
                  <a:srgbClr val="000000"/>
                </a:solidFill>
                <a:latin typeface="Arial"/>
                <a:ea typeface="Arial"/>
                <a:cs typeface="Arial"/>
                <a:sym typeface="Arial"/>
              </a:endParaRPr>
            </a:p>
          </p:txBody>
        </p:sp>
        <p:sp>
          <p:nvSpPr>
            <p:cNvPr id="425" name="Google Shape;425;g213aa9d9a43_17_42"/>
            <p:cNvSpPr/>
            <p:nvPr/>
          </p:nvSpPr>
          <p:spPr>
            <a:xfrm>
              <a:off x="10165490" y="3907236"/>
              <a:ext cx="1987766" cy="116187"/>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6" name="Google Shape;426;g213aa9d9a43_17_42"/>
            <p:cNvSpPr/>
            <p:nvPr/>
          </p:nvSpPr>
          <p:spPr>
            <a:xfrm>
              <a:off x="7109254" y="3241589"/>
              <a:ext cx="1009135" cy="137958"/>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7" name="Google Shape;427;g213aa9d9a43_17_42"/>
            <p:cNvSpPr/>
            <p:nvPr/>
          </p:nvSpPr>
          <p:spPr>
            <a:xfrm>
              <a:off x="7847871" y="3390670"/>
              <a:ext cx="768907" cy="137958"/>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8" name="Google Shape;428;g213aa9d9a43_17_42"/>
            <p:cNvSpPr/>
            <p:nvPr/>
          </p:nvSpPr>
          <p:spPr>
            <a:xfrm>
              <a:off x="7113373" y="2844016"/>
              <a:ext cx="741406" cy="203984"/>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9" name="Google Shape;429;g213aa9d9a43_17_42"/>
            <p:cNvSpPr/>
            <p:nvPr/>
          </p:nvSpPr>
          <p:spPr>
            <a:xfrm>
              <a:off x="10166743" y="4046164"/>
              <a:ext cx="1978199" cy="139130"/>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0" name="Google Shape;430;g213aa9d9a43_17_42"/>
            <p:cNvSpPr/>
            <p:nvPr/>
          </p:nvSpPr>
          <p:spPr>
            <a:xfrm>
              <a:off x="11086155" y="3471191"/>
              <a:ext cx="307381" cy="803489"/>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1" name="Google Shape;431;g213aa9d9a43_17_42"/>
            <p:cNvSpPr/>
            <p:nvPr/>
          </p:nvSpPr>
          <p:spPr>
            <a:xfrm>
              <a:off x="11648782" y="3465331"/>
              <a:ext cx="465615" cy="803489"/>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32" name="Google Shape;432;g213aa9d9a43_17_42"/>
            <p:cNvCxnSpPr/>
            <p:nvPr/>
          </p:nvCxnSpPr>
          <p:spPr>
            <a:xfrm flipH="1" rot="10800000">
              <a:off x="5593144" y="2079621"/>
              <a:ext cx="3066481" cy="330786"/>
            </a:xfrm>
            <a:prstGeom prst="straightConnector1">
              <a:avLst/>
            </a:prstGeom>
            <a:noFill/>
            <a:ln cap="flat" cmpd="sng" w="12700">
              <a:solidFill>
                <a:srgbClr val="00B0F0"/>
              </a:solidFill>
              <a:prstDash val="solid"/>
              <a:miter lim="800000"/>
              <a:headEnd len="sm" w="sm" type="none"/>
              <a:tailEnd len="sm" w="sm" type="none"/>
            </a:ln>
          </p:spPr>
        </p:cxnSp>
        <p:cxnSp>
          <p:nvCxnSpPr>
            <p:cNvPr id="433" name="Google Shape;433;g213aa9d9a43_17_42"/>
            <p:cNvCxnSpPr/>
            <p:nvPr/>
          </p:nvCxnSpPr>
          <p:spPr>
            <a:xfrm flipH="1" rot="10800000">
              <a:off x="5178696" y="2908729"/>
              <a:ext cx="1813342" cy="130800"/>
            </a:xfrm>
            <a:prstGeom prst="straightConnector1">
              <a:avLst/>
            </a:prstGeom>
            <a:noFill/>
            <a:ln cap="flat" cmpd="sng" w="12700">
              <a:solidFill>
                <a:srgbClr val="00B0F0"/>
              </a:solidFill>
              <a:prstDash val="solid"/>
              <a:miter lim="800000"/>
              <a:headEnd len="sm" w="sm" type="none"/>
              <a:tailEnd len="sm" w="sm" type="none"/>
            </a:ln>
          </p:spPr>
        </p:cxnSp>
        <p:cxnSp>
          <p:nvCxnSpPr>
            <p:cNvPr id="434" name="Google Shape;434;g213aa9d9a43_17_42"/>
            <p:cNvCxnSpPr/>
            <p:nvPr/>
          </p:nvCxnSpPr>
          <p:spPr>
            <a:xfrm flipH="1" rot="10800000">
              <a:off x="5875463" y="3379273"/>
              <a:ext cx="1173944" cy="203984"/>
            </a:xfrm>
            <a:prstGeom prst="straightConnector1">
              <a:avLst/>
            </a:prstGeom>
            <a:noFill/>
            <a:ln cap="flat" cmpd="sng" w="12700">
              <a:solidFill>
                <a:srgbClr val="00B0F0"/>
              </a:solidFill>
              <a:prstDash val="solid"/>
              <a:miter lim="800000"/>
              <a:headEnd len="sm" w="sm" type="none"/>
              <a:tailEnd len="sm" w="sm" type="none"/>
            </a:ln>
          </p:spPr>
        </p:cxnSp>
        <p:cxnSp>
          <p:nvCxnSpPr>
            <p:cNvPr id="435" name="Google Shape;435;g213aa9d9a43_17_42"/>
            <p:cNvCxnSpPr/>
            <p:nvPr/>
          </p:nvCxnSpPr>
          <p:spPr>
            <a:xfrm flipH="1" rot="10800000">
              <a:off x="5254341" y="3528628"/>
              <a:ext cx="2518908" cy="656666"/>
            </a:xfrm>
            <a:prstGeom prst="straightConnector1">
              <a:avLst/>
            </a:prstGeom>
            <a:noFill/>
            <a:ln cap="flat" cmpd="sng" w="12700">
              <a:solidFill>
                <a:srgbClr val="00B0F0"/>
              </a:solidFill>
              <a:prstDash val="solid"/>
              <a:miter lim="800000"/>
              <a:headEnd len="sm" w="sm" type="none"/>
              <a:tailEnd len="sm" w="sm" type="none"/>
            </a:ln>
          </p:spPr>
        </p:cxnSp>
        <p:cxnSp>
          <p:nvCxnSpPr>
            <p:cNvPr id="436" name="Google Shape;436;g213aa9d9a43_17_42"/>
            <p:cNvCxnSpPr/>
            <p:nvPr/>
          </p:nvCxnSpPr>
          <p:spPr>
            <a:xfrm flipH="1" rot="10800000">
              <a:off x="5546721" y="4007818"/>
              <a:ext cx="4566778" cy="849547"/>
            </a:xfrm>
            <a:prstGeom prst="straightConnector1">
              <a:avLst/>
            </a:prstGeom>
            <a:noFill/>
            <a:ln cap="flat" cmpd="sng" w="12700">
              <a:solidFill>
                <a:srgbClr val="00B0F0"/>
              </a:solidFill>
              <a:prstDash val="solid"/>
              <a:miter lim="800000"/>
              <a:headEnd len="sm" w="sm" type="none"/>
              <a:tailEnd len="sm" w="sm" type="none"/>
            </a:ln>
          </p:spPr>
        </p:cxnSp>
        <p:cxnSp>
          <p:nvCxnSpPr>
            <p:cNvPr id="437" name="Google Shape;437;g213aa9d9a43_17_42"/>
            <p:cNvCxnSpPr>
              <a:stCxn id="423" idx="3"/>
            </p:cNvCxnSpPr>
            <p:nvPr/>
          </p:nvCxnSpPr>
          <p:spPr>
            <a:xfrm flipH="1" rot="10800000">
              <a:off x="5730079" y="4140774"/>
              <a:ext cx="4383300" cy="1289100"/>
            </a:xfrm>
            <a:prstGeom prst="straightConnector1">
              <a:avLst/>
            </a:prstGeom>
            <a:noFill/>
            <a:ln cap="flat" cmpd="sng" w="12700">
              <a:solidFill>
                <a:srgbClr val="00B0F0"/>
              </a:solidFill>
              <a:prstDash val="solid"/>
              <a:miter lim="800000"/>
              <a:headEnd len="sm" w="sm" type="none"/>
              <a:tailEnd len="sm" w="sm" type="none"/>
            </a:ln>
          </p:spPr>
        </p:cxnSp>
        <p:sp>
          <p:nvSpPr>
            <p:cNvPr id="438" name="Google Shape;438;g213aa9d9a43_17_42"/>
            <p:cNvSpPr/>
            <p:nvPr/>
          </p:nvSpPr>
          <p:spPr>
            <a:xfrm>
              <a:off x="10228302" y="4376487"/>
              <a:ext cx="1916640" cy="1423693"/>
            </a:xfrm>
            <a:prstGeom prst="rect">
              <a:avLst/>
            </a:prstGeom>
            <a:noFill/>
            <a:ln cap="flat" cmpd="sng" w="12700">
              <a:solidFill>
                <a:srgbClr val="00B0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39" name="Google Shape;439;g213aa9d9a43_17_42"/>
            <p:cNvCxnSpPr/>
            <p:nvPr/>
          </p:nvCxnSpPr>
          <p:spPr>
            <a:xfrm flipH="1" rot="10800000">
              <a:off x="5608280" y="5091576"/>
              <a:ext cx="4505219" cy="922791"/>
            </a:xfrm>
            <a:prstGeom prst="straightConnector1">
              <a:avLst/>
            </a:prstGeom>
            <a:noFill/>
            <a:ln cap="flat" cmpd="sng" w="12700">
              <a:solidFill>
                <a:srgbClr val="00B0F0"/>
              </a:solidFill>
              <a:prstDash val="solid"/>
              <a:miter lim="800000"/>
              <a:headEnd len="sm" w="sm" type="none"/>
              <a:tailEnd len="sm" w="sm" type="none"/>
            </a:ln>
          </p:spPr>
        </p:cxnSp>
      </p:grpSp>
      <p:sp>
        <p:nvSpPr>
          <p:cNvPr id="440" name="Google Shape;440;g213aa9d9a43_17_42"/>
          <p:cNvSpPr txBox="1"/>
          <p:nvPr/>
        </p:nvSpPr>
        <p:spPr>
          <a:xfrm>
            <a:off x="365211" y="4029137"/>
            <a:ext cx="264197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Data sources</a:t>
            </a:r>
            <a:endParaRPr b="1" i="0" sz="2400" u="none" cap="none" strike="noStrike">
              <a:solidFill>
                <a:schemeClr val="dk1"/>
              </a:solidFill>
              <a:latin typeface="EB Garamond"/>
              <a:ea typeface="EB Garamond"/>
              <a:cs typeface="EB Garamond"/>
              <a:sym typeface="EB Garamond"/>
            </a:endParaRPr>
          </a:p>
        </p:txBody>
      </p:sp>
      <p:sp>
        <p:nvSpPr>
          <p:cNvPr id="441" name="Google Shape;441;g213aa9d9a43_17_42"/>
          <p:cNvSpPr/>
          <p:nvPr/>
        </p:nvSpPr>
        <p:spPr>
          <a:xfrm>
            <a:off x="5006737" y="1545656"/>
            <a:ext cx="64327" cy="4966961"/>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2" name="Google Shape;442;g213aa9d9a43_17_42"/>
          <p:cNvSpPr txBox="1"/>
          <p:nvPr/>
        </p:nvSpPr>
        <p:spPr>
          <a:xfrm>
            <a:off x="526371" y="4730504"/>
            <a:ext cx="4182541" cy="12003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2000"/>
              <a:buFont typeface="Arial"/>
              <a:buChar char="•"/>
            </a:pPr>
            <a:r>
              <a:rPr b="0" i="0" lang="en-US" sz="2000" u="none" cap="none" strike="noStrike">
                <a:solidFill>
                  <a:srgbClr val="595959"/>
                </a:solidFill>
                <a:latin typeface="EB Garamond"/>
                <a:ea typeface="EB Garamond"/>
                <a:cs typeface="EB Garamond"/>
                <a:sym typeface="EB Garamond"/>
              </a:rPr>
              <a:t>Google Scholar Author Database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EB Garamond"/>
              <a:ea typeface="EB Garamond"/>
              <a:cs typeface="EB Garamond"/>
              <a:sym typeface="EB Garamond"/>
            </a:endParaRPr>
          </a:p>
          <a:p>
            <a:pPr indent="-285750" lvl="0" marL="285750" marR="0" rtl="0" algn="l">
              <a:lnSpc>
                <a:spcPct val="100000"/>
              </a:lnSpc>
              <a:spcBef>
                <a:spcPts val="0"/>
              </a:spcBef>
              <a:spcAft>
                <a:spcPts val="0"/>
              </a:spcAft>
              <a:buClr>
                <a:srgbClr val="595959"/>
              </a:buClr>
              <a:buSzPts val="2000"/>
              <a:buFont typeface="Arial"/>
              <a:buChar char="•"/>
            </a:pPr>
            <a:r>
              <a:rPr b="0" i="0" lang="en-US" sz="2000" u="none" cap="none" strike="noStrike">
                <a:solidFill>
                  <a:srgbClr val="595959"/>
                </a:solidFill>
                <a:latin typeface="EB Garamond"/>
                <a:ea typeface="EB Garamond"/>
                <a:cs typeface="EB Garamond"/>
                <a:sym typeface="EB Garamond"/>
              </a:rPr>
              <a:t>Semantics Scholar Database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595959"/>
                </a:solidFill>
                <a:latin typeface="EB Garamond"/>
                <a:ea typeface="EB Garamond"/>
                <a:cs typeface="EB Garamond"/>
                <a:sym typeface="EB Garamond"/>
              </a:rPr>
              <a:t>     (For incompleteness data)</a:t>
            </a:r>
            <a:endParaRPr b="0" i="0" sz="1400" u="none" cap="none" strike="noStrike">
              <a:solidFill>
                <a:srgbClr val="000000"/>
              </a:solidFill>
              <a:latin typeface="Arial"/>
              <a:ea typeface="Arial"/>
              <a:cs typeface="Arial"/>
              <a:sym typeface="Arial"/>
            </a:endParaRPr>
          </a:p>
        </p:txBody>
      </p:sp>
      <p:sp>
        <p:nvSpPr>
          <p:cNvPr id="443" name="Google Shape;443;g213aa9d9a43_17_42"/>
          <p:cNvSpPr txBox="1"/>
          <p:nvPr/>
        </p:nvSpPr>
        <p:spPr>
          <a:xfrm>
            <a:off x="5418364" y="6415986"/>
            <a:ext cx="714575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rgbClr val="595959"/>
                </a:solidFill>
                <a:latin typeface="Times New Roman"/>
                <a:ea typeface="Times New Roman"/>
                <a:cs typeface="Times New Roman"/>
                <a:sym typeface="Times New Roman"/>
              </a:rPr>
              <a:t>* If the author has </a:t>
            </a:r>
            <a:r>
              <a:rPr b="1" i="0" lang="en-US" sz="1600" u="none" cap="none" strike="noStrike">
                <a:solidFill>
                  <a:srgbClr val="595959"/>
                </a:solidFill>
                <a:latin typeface="Times New Roman"/>
                <a:ea typeface="Times New Roman"/>
                <a:cs typeface="Times New Roman"/>
                <a:sym typeface="Times New Roman"/>
              </a:rPr>
              <a:t>Multiple Affiliations</a:t>
            </a:r>
            <a:r>
              <a:rPr b="0" i="0" lang="en-US" sz="1600" u="none" cap="none" strike="noStrike">
                <a:solidFill>
                  <a:srgbClr val="595959"/>
                </a:solidFill>
                <a:latin typeface="Times New Roman"/>
                <a:ea typeface="Times New Roman"/>
                <a:cs typeface="Times New Roman"/>
                <a:sym typeface="Times New Roman"/>
              </a:rPr>
              <a:t>, we use the </a:t>
            </a:r>
            <a:r>
              <a:rPr b="1" i="0" lang="en-US" sz="1600" u="none" cap="none" strike="noStrike">
                <a:solidFill>
                  <a:srgbClr val="595959"/>
                </a:solidFill>
                <a:latin typeface="Times New Roman"/>
                <a:ea typeface="Times New Roman"/>
                <a:cs typeface="Times New Roman"/>
                <a:sym typeface="Times New Roman"/>
              </a:rPr>
              <a:t>Affiliation of the Email.</a:t>
            </a:r>
            <a:endParaRPr b="0" i="0" sz="1400" u="none" cap="none" strike="noStrike">
              <a:solidFill>
                <a:srgbClr val="000000"/>
              </a:solidFill>
              <a:latin typeface="Arial"/>
              <a:ea typeface="Arial"/>
              <a:cs typeface="Arial"/>
              <a:sym typeface="Arial"/>
            </a:endParaRPr>
          </a:p>
        </p:txBody>
      </p:sp>
      <p:sp>
        <p:nvSpPr>
          <p:cNvPr id="444" name="Google Shape;444;g213aa9d9a43_17_42"/>
          <p:cNvSpPr txBox="1"/>
          <p:nvPr/>
        </p:nvSpPr>
        <p:spPr>
          <a:xfrm>
            <a:off x="365211" y="1859324"/>
            <a:ext cx="3233937"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Times New Roman"/>
                <a:ea typeface="Times New Roman"/>
                <a:cs typeface="Times New Roman"/>
                <a:sym typeface="Times New Roman"/>
              </a:rPr>
              <a:t>Links of two databases</a:t>
            </a:r>
            <a:endParaRPr b="1" i="0" sz="2400" u="none" cap="none" strike="noStrike">
              <a:solidFill>
                <a:schemeClr val="dk1"/>
              </a:solidFill>
              <a:latin typeface="Times New Roman"/>
              <a:ea typeface="Times New Roman"/>
              <a:cs typeface="Times New Roman"/>
              <a:sym typeface="Times New Roman"/>
            </a:endParaRPr>
          </a:p>
        </p:txBody>
      </p:sp>
      <p:sp>
        <p:nvSpPr>
          <p:cNvPr id="445" name="Google Shape;445;g213aa9d9a43_17_42"/>
          <p:cNvSpPr txBox="1"/>
          <p:nvPr/>
        </p:nvSpPr>
        <p:spPr>
          <a:xfrm>
            <a:off x="506363" y="2490260"/>
            <a:ext cx="4231339" cy="144655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900"/>
              <a:buFont typeface="Arial"/>
              <a:buChar char="•"/>
            </a:pPr>
            <a:r>
              <a:rPr b="0" i="0" lang="en-US" sz="1900" u="none" cap="none" strike="noStrike">
                <a:solidFill>
                  <a:srgbClr val="595959"/>
                </a:solidFill>
                <a:latin typeface="EB Garamond"/>
                <a:ea typeface="EB Garamond"/>
                <a:cs typeface="EB Garamond"/>
                <a:sym typeface="EB Garamond"/>
              </a:rPr>
              <a:t>We input the </a:t>
            </a:r>
            <a:r>
              <a:rPr b="1" i="0" lang="en-US" sz="1900" u="none" cap="none" strike="noStrike">
                <a:solidFill>
                  <a:srgbClr val="595959"/>
                </a:solidFill>
                <a:latin typeface="EB Garamond"/>
                <a:ea typeface="EB Garamond"/>
                <a:cs typeface="EB Garamond"/>
                <a:sym typeface="EB Garamond"/>
              </a:rPr>
              <a:t>DOI in Top 20 Economics Journals Database </a:t>
            </a:r>
            <a:r>
              <a:rPr b="0" i="0" lang="en-US" sz="1900" u="none" cap="none" strike="noStrike">
                <a:solidFill>
                  <a:srgbClr val="595959"/>
                </a:solidFill>
                <a:latin typeface="EB Garamond"/>
                <a:ea typeface="EB Garamond"/>
                <a:cs typeface="EB Garamond"/>
                <a:sym typeface="EB Garamond"/>
              </a:rPr>
              <a:t>to search the </a:t>
            </a:r>
            <a:r>
              <a:rPr b="1" i="0" lang="en-US" sz="1900" u="none" cap="none" strike="noStrike">
                <a:solidFill>
                  <a:srgbClr val="595959"/>
                </a:solidFill>
                <a:latin typeface="EB Garamond"/>
                <a:ea typeface="EB Garamond"/>
                <a:cs typeface="EB Garamond"/>
                <a:sym typeface="EB Garamond"/>
              </a:rPr>
              <a:t>Authors</a:t>
            </a:r>
            <a:r>
              <a:rPr b="0" i="0" lang="en-US" sz="1900" u="none" cap="none" strike="noStrike">
                <a:solidFill>
                  <a:srgbClr val="595959"/>
                </a:solidFill>
                <a:latin typeface="EB Garamond"/>
                <a:ea typeface="EB Garamond"/>
                <a:cs typeface="EB Garamond"/>
                <a:sym typeface="EB Garamond"/>
              </a:rPr>
              <a:t> of the publications in Google Scholar.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595959"/>
              </a:solidFill>
              <a:latin typeface="EB Garamond"/>
              <a:ea typeface="EB Garamond"/>
              <a:cs typeface="EB Garamond"/>
              <a:sym typeface="EB Garamond"/>
            </a:endParaRPr>
          </a:p>
        </p:txBody>
      </p:sp>
      <p:cxnSp>
        <p:nvCxnSpPr>
          <p:cNvPr id="446" name="Google Shape;446;g213aa9d9a43_17_42"/>
          <p:cNvCxnSpPr/>
          <p:nvPr/>
        </p:nvCxnSpPr>
        <p:spPr>
          <a:xfrm flipH="1" rot="10800000">
            <a:off x="3292899" y="1725107"/>
            <a:ext cx="2001597" cy="765153"/>
          </a:xfrm>
          <a:prstGeom prst="straightConnector1">
            <a:avLst/>
          </a:prstGeom>
          <a:noFill/>
          <a:ln cap="flat" cmpd="sng" w="12700">
            <a:solidFill>
              <a:srgbClr val="00B0F0"/>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g213aa9d9a43_1_158"/>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2" name="Google Shape;452;g213aa9d9a43_1_158"/>
          <p:cNvSpPr/>
          <p:nvPr/>
        </p:nvSpPr>
        <p:spPr>
          <a:xfrm flipH="1">
            <a:off x="3173840" y="1490554"/>
            <a:ext cx="58800" cy="4863629"/>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3" name="Google Shape;453;g213aa9d9a43_1_158"/>
          <p:cNvSpPr txBox="1"/>
          <p:nvPr/>
        </p:nvSpPr>
        <p:spPr>
          <a:xfrm>
            <a:off x="259800" y="2023950"/>
            <a:ext cx="2913900" cy="2586000"/>
          </a:xfrm>
          <a:prstGeom prst="rect">
            <a:avLst/>
          </a:prstGeom>
          <a:noFill/>
          <a:ln>
            <a:noFill/>
          </a:ln>
        </p:spPr>
        <p:txBody>
          <a:bodyPr anchorCtr="0" anchor="t" bIns="45700" lIns="91425" spcFirstLastPara="1" rIns="91425" wrap="square" tIns="45700">
            <a:spAutoFit/>
          </a:bodyPr>
          <a:lstStyle/>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a:p>
            <a:pPr indent="-342900" lvl="0" marL="45720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Our raw data have 19,585 records of authors</a:t>
            </a:r>
            <a:endParaRPr b="0" i="0" sz="1400" u="none" cap="none" strike="noStrike">
              <a:solidFill>
                <a:schemeClr val="dk1"/>
              </a:solidFill>
              <a:latin typeface="EB Garamond Medium"/>
              <a:ea typeface="EB Garamond Medium"/>
              <a:cs typeface="EB Garamond Medium"/>
              <a:sym typeface="EB Garamond Medium"/>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a:p>
            <a:pPr indent="-342900" lvl="0" marL="45720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We select 13,654 authors who have publications from 2012 to 2022 as the research sample.</a:t>
            </a:r>
            <a:endParaRPr b="0" i="0" sz="2000" u="none" cap="none" strike="noStrike">
              <a:solidFill>
                <a:srgbClr val="595959"/>
              </a:solidFill>
              <a:latin typeface="EB Garamond Medium"/>
              <a:ea typeface="EB Garamond Medium"/>
              <a:cs typeface="EB Garamond Medium"/>
              <a:sym typeface="EB Garamond Medium"/>
            </a:endParaRPr>
          </a:p>
        </p:txBody>
      </p:sp>
      <p:sp>
        <p:nvSpPr>
          <p:cNvPr id="454" name="Google Shape;454;g213aa9d9a43_1_158"/>
          <p:cNvSpPr/>
          <p:nvPr/>
        </p:nvSpPr>
        <p:spPr>
          <a:xfrm>
            <a:off x="259800" y="96050"/>
            <a:ext cx="92298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EB Garamond Medium"/>
                <a:ea typeface="EB Garamond Medium"/>
                <a:cs typeface="EB Garamond Medium"/>
                <a:sym typeface="EB Garamond Medium"/>
              </a:rPr>
              <a:t>Data Description - Google Scholar Author Data</a:t>
            </a:r>
            <a:endParaRPr b="0" i="0" sz="3200" u="none" cap="none" strike="noStrike">
              <a:solidFill>
                <a:schemeClr val="dk1"/>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EB Garamond Medium"/>
                <a:ea typeface="EB Garamond Medium"/>
                <a:cs typeface="EB Garamond Medium"/>
                <a:sym typeface="EB Garamond Medium"/>
              </a:rPr>
              <a:t>  </a:t>
            </a:r>
            <a:endParaRPr b="0" i="0" sz="1400" u="none" cap="none" strike="noStrike">
              <a:solidFill>
                <a:srgbClr val="000000"/>
              </a:solidFill>
              <a:latin typeface="EB Garamond Medium"/>
              <a:ea typeface="EB Garamond Medium"/>
              <a:cs typeface="EB Garamond Medium"/>
              <a:sym typeface="EB Garamond Medium"/>
            </a:endParaRPr>
          </a:p>
        </p:txBody>
      </p:sp>
      <p:pic>
        <p:nvPicPr>
          <p:cNvPr id="455" name="Google Shape;455;g213aa9d9a43_1_158"/>
          <p:cNvPicPr preferRelativeResize="0"/>
          <p:nvPr/>
        </p:nvPicPr>
        <p:blipFill rotWithShape="1">
          <a:blip r:embed="rId3">
            <a:alphaModFix/>
          </a:blip>
          <a:srcRect b="0" l="0" r="0" t="0"/>
          <a:stretch/>
        </p:blipFill>
        <p:spPr>
          <a:xfrm>
            <a:off x="3576977" y="1490550"/>
            <a:ext cx="8615024" cy="48636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13aa9d9a43_1_198"/>
          <p:cNvSpPr/>
          <p:nvPr/>
        </p:nvSpPr>
        <p:spPr>
          <a:xfrm>
            <a:off x="7"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1" name="Google Shape;461;g213aa9d9a43_1_198"/>
          <p:cNvSpPr txBox="1"/>
          <p:nvPr/>
        </p:nvSpPr>
        <p:spPr>
          <a:xfrm>
            <a:off x="494292" y="905335"/>
            <a:ext cx="2642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Data sources</a:t>
            </a:r>
            <a:endParaRPr b="1" i="0" sz="2400" u="none" cap="none" strike="noStrike">
              <a:solidFill>
                <a:schemeClr val="dk1"/>
              </a:solidFill>
              <a:latin typeface="EB Garamond"/>
              <a:ea typeface="EB Garamond"/>
              <a:cs typeface="EB Garamond"/>
              <a:sym typeface="EB Garamond"/>
            </a:endParaRPr>
          </a:p>
        </p:txBody>
      </p:sp>
      <p:sp>
        <p:nvSpPr>
          <p:cNvPr id="462" name="Google Shape;462;g213aa9d9a43_1_198"/>
          <p:cNvSpPr/>
          <p:nvPr/>
        </p:nvSpPr>
        <p:spPr>
          <a:xfrm>
            <a:off x="4998298" y="1290813"/>
            <a:ext cx="64200" cy="4967479"/>
          </a:xfrm>
          <a:custGeom>
            <a:rect b="b" l="l" r="r" t="t"/>
            <a:pathLst>
              <a:path extrusionOk="0" h="6923315" w="120000">
                <a:moveTo>
                  <a:pt x="0" y="0"/>
                </a:moveTo>
                <a:lnTo>
                  <a:pt x="0" y="6923315"/>
                </a:lnTo>
              </a:path>
            </a:pathLst>
          </a:custGeom>
          <a:noFill/>
          <a:ln cap="flat" cmpd="sng" w="127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3" name="Google Shape;463;g213aa9d9a43_1_198"/>
          <p:cNvSpPr txBox="1"/>
          <p:nvPr/>
        </p:nvSpPr>
        <p:spPr>
          <a:xfrm>
            <a:off x="434025" y="1491025"/>
            <a:ext cx="4182600" cy="3693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595959"/>
              </a:buClr>
              <a:buSzPts val="1800"/>
              <a:buFont typeface="Arial"/>
              <a:buChar char="•"/>
            </a:pPr>
            <a:r>
              <a:rPr b="0" i="0" lang="en-US" sz="1800" u="none" cap="none" strike="noStrike">
                <a:solidFill>
                  <a:srgbClr val="595959"/>
                </a:solidFill>
                <a:latin typeface="Times New Roman"/>
                <a:ea typeface="Times New Roman"/>
                <a:cs typeface="Times New Roman"/>
                <a:sym typeface="Times New Roman"/>
              </a:rPr>
              <a:t>Google Scholar Institutions Information</a:t>
            </a:r>
            <a:endParaRPr b="0" i="0" sz="1400" u="none" cap="none" strike="noStrike">
              <a:solidFill>
                <a:srgbClr val="000000"/>
              </a:solidFill>
              <a:latin typeface="Arial"/>
              <a:ea typeface="Arial"/>
              <a:cs typeface="Arial"/>
              <a:sym typeface="Arial"/>
            </a:endParaRPr>
          </a:p>
        </p:txBody>
      </p:sp>
      <p:sp>
        <p:nvSpPr>
          <p:cNvPr id="464" name="Google Shape;464;g213aa9d9a43_1_198"/>
          <p:cNvSpPr/>
          <p:nvPr/>
        </p:nvSpPr>
        <p:spPr>
          <a:xfrm>
            <a:off x="259800" y="96050"/>
            <a:ext cx="10101300" cy="61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EB Garamond Medium"/>
                <a:ea typeface="EB Garamond Medium"/>
                <a:cs typeface="EB Garamond Medium"/>
                <a:sym typeface="EB Garamond Medium"/>
              </a:rPr>
              <a:t>Data Sources and Description - Authors’ Affiliations Data</a:t>
            </a:r>
            <a:endParaRPr b="0" i="0" sz="3200" u="none" cap="none" strike="noStrike">
              <a:solidFill>
                <a:schemeClr val="dk1"/>
              </a:solidFill>
              <a:latin typeface="EB Garamond Medium"/>
              <a:ea typeface="EB Garamond Medium"/>
              <a:cs typeface="EB Garamond Medium"/>
              <a:sym typeface="EB Garamond Medium"/>
            </a:endParaRPr>
          </a:p>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chemeClr val="dk1"/>
                </a:solidFill>
                <a:latin typeface="EB Garamond Medium"/>
                <a:ea typeface="EB Garamond Medium"/>
                <a:cs typeface="EB Garamond Medium"/>
                <a:sym typeface="EB Garamond Medium"/>
              </a:rPr>
              <a:t>  </a:t>
            </a:r>
            <a:endParaRPr b="0" i="0" sz="1400" u="none" cap="none" strike="noStrike">
              <a:solidFill>
                <a:srgbClr val="000000"/>
              </a:solidFill>
              <a:latin typeface="EB Garamond Medium"/>
              <a:ea typeface="EB Garamond Medium"/>
              <a:cs typeface="EB Garamond Medium"/>
              <a:sym typeface="EB Garamond Medium"/>
            </a:endParaRPr>
          </a:p>
        </p:txBody>
      </p:sp>
      <p:pic>
        <p:nvPicPr>
          <p:cNvPr descr="Graphical user interface, text, application&#10;&#10;Description automatically generated" id="465" name="Google Shape;465;g213aa9d9a43_1_198"/>
          <p:cNvPicPr preferRelativeResize="0"/>
          <p:nvPr/>
        </p:nvPicPr>
        <p:blipFill rotWithShape="1">
          <a:blip r:embed="rId3">
            <a:alphaModFix/>
          </a:blip>
          <a:srcRect b="0" l="0" r="0" t="0"/>
          <a:stretch/>
        </p:blipFill>
        <p:spPr>
          <a:xfrm>
            <a:off x="751275" y="2109775"/>
            <a:ext cx="3763974" cy="2062950"/>
          </a:xfrm>
          <a:prstGeom prst="rect">
            <a:avLst/>
          </a:prstGeom>
          <a:noFill/>
          <a:ln>
            <a:noFill/>
          </a:ln>
          <a:effectLst>
            <a:outerShdw blurRad="50800" sx="102000" rotWithShape="0" algn="ctr" dir="5400000" dist="50800" sy="102000">
              <a:srgbClr val="000000">
                <a:alpha val="42745"/>
              </a:srgbClr>
            </a:outerShdw>
          </a:effectLst>
        </p:spPr>
      </p:pic>
      <p:pic>
        <p:nvPicPr>
          <p:cNvPr id="466" name="Google Shape;466;g213aa9d9a43_1_198"/>
          <p:cNvPicPr preferRelativeResize="0"/>
          <p:nvPr/>
        </p:nvPicPr>
        <p:blipFill rotWithShape="1">
          <a:blip r:embed="rId4">
            <a:alphaModFix/>
          </a:blip>
          <a:srcRect b="0" l="0" r="0" t="0"/>
          <a:stretch/>
        </p:blipFill>
        <p:spPr>
          <a:xfrm>
            <a:off x="5169650" y="1494462"/>
            <a:ext cx="6935299" cy="4560199"/>
          </a:xfrm>
          <a:prstGeom prst="rect">
            <a:avLst/>
          </a:prstGeom>
          <a:noFill/>
          <a:ln>
            <a:noFill/>
          </a:ln>
        </p:spPr>
      </p:pic>
      <p:sp>
        <p:nvSpPr>
          <p:cNvPr id="467" name="Google Shape;467;g213aa9d9a43_1_198"/>
          <p:cNvSpPr txBox="1"/>
          <p:nvPr/>
        </p:nvSpPr>
        <p:spPr>
          <a:xfrm>
            <a:off x="586417" y="4336060"/>
            <a:ext cx="26421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dk1"/>
                </a:solidFill>
                <a:latin typeface="EB Garamond"/>
                <a:ea typeface="EB Garamond"/>
                <a:cs typeface="EB Garamond"/>
                <a:sym typeface="EB Garamond"/>
              </a:rPr>
              <a:t>Data description:</a:t>
            </a:r>
            <a:endParaRPr b="1" i="0" sz="2400" u="none" cap="none" strike="noStrike">
              <a:solidFill>
                <a:schemeClr val="dk1"/>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chemeClr val="dk1"/>
              </a:solidFill>
              <a:latin typeface="EB Garamond"/>
              <a:ea typeface="EB Garamond"/>
              <a:cs typeface="EB Garamond"/>
              <a:sym typeface="EB Garamond"/>
            </a:endParaRPr>
          </a:p>
        </p:txBody>
      </p:sp>
      <p:sp>
        <p:nvSpPr>
          <p:cNvPr id="468" name="Google Shape;468;g213aa9d9a43_1_198"/>
          <p:cNvSpPr txBox="1"/>
          <p:nvPr/>
        </p:nvSpPr>
        <p:spPr>
          <a:xfrm>
            <a:off x="266863" y="4772400"/>
            <a:ext cx="4732800" cy="2031900"/>
          </a:xfrm>
          <a:prstGeom prst="rect">
            <a:avLst/>
          </a:prstGeom>
          <a:noFill/>
          <a:ln>
            <a:noFill/>
          </a:ln>
        </p:spPr>
        <p:txBody>
          <a:bodyPr anchorCtr="0" anchor="t" bIns="45700" lIns="91425" spcFirstLastPara="1" rIns="91425" wrap="square" tIns="45700">
            <a:spAutoFit/>
          </a:bodyPr>
          <a:lstStyle/>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a:p>
            <a:pPr indent="-342900" lvl="0" marL="45720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Our raw data have 1,392 records of institutions.</a:t>
            </a:r>
            <a:endParaRPr b="0" i="0" sz="1400" u="none" cap="none" strike="noStrike">
              <a:solidFill>
                <a:schemeClr val="dk1"/>
              </a:solidFill>
              <a:latin typeface="EB Garamond Medium"/>
              <a:ea typeface="EB Garamond Medium"/>
              <a:cs typeface="EB Garamond Medium"/>
              <a:sym typeface="EB Garamond Medium"/>
            </a:endParaRPr>
          </a:p>
          <a:p>
            <a:pPr indent="-171450" lvl="0" marL="28575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595959"/>
              </a:solidFill>
              <a:latin typeface="EB Garamond Medium"/>
              <a:ea typeface="EB Garamond Medium"/>
              <a:cs typeface="EB Garamond Medium"/>
              <a:sym typeface="EB Garamond Medium"/>
            </a:endParaRPr>
          </a:p>
          <a:p>
            <a:pPr indent="-342900" lvl="0" marL="457200" marR="0" rtl="0" algn="l">
              <a:lnSpc>
                <a:spcPct val="100000"/>
              </a:lnSpc>
              <a:spcBef>
                <a:spcPts val="0"/>
              </a:spcBef>
              <a:spcAft>
                <a:spcPts val="0"/>
              </a:spcAft>
              <a:buClr>
                <a:srgbClr val="595959"/>
              </a:buClr>
              <a:buSzPts val="1800"/>
              <a:buFont typeface="EB Garamond Medium"/>
              <a:buChar char="•"/>
            </a:pPr>
            <a:r>
              <a:rPr b="0" i="0" lang="en-US" sz="1800" u="none" cap="none" strike="noStrike">
                <a:solidFill>
                  <a:srgbClr val="595959"/>
                </a:solidFill>
                <a:latin typeface="EB Garamond Medium"/>
                <a:ea typeface="EB Garamond Medium"/>
                <a:cs typeface="EB Garamond Medium"/>
                <a:sym typeface="EB Garamond Medium"/>
              </a:rPr>
              <a:t>We select 1,329  institutions that have authors who publish Top articles from 2012 to 2022 as the research sample.</a:t>
            </a:r>
            <a:endParaRPr b="0" i="0" sz="2000" u="none" cap="none" strike="noStrike">
              <a:solidFill>
                <a:srgbClr val="595959"/>
              </a:solidFill>
              <a:latin typeface="EB Garamond Medium"/>
              <a:ea typeface="EB Garamond Medium"/>
              <a:cs typeface="EB Garamond Medium"/>
              <a:sym typeface="EB Garamond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139c258e32_1_0"/>
          <p:cNvSpPr/>
          <p:nvPr/>
        </p:nvSpPr>
        <p:spPr>
          <a:xfrm>
            <a:off x="0" y="0"/>
            <a:ext cx="12192000" cy="6858000"/>
          </a:xfrm>
          <a:prstGeom prst="rect">
            <a:avLst/>
          </a:prstGeom>
          <a:solidFill>
            <a:srgbClr val="FFF2CC">
              <a:alpha val="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74" name="Google Shape;474;g2139c258e32_1_0"/>
          <p:cNvGrpSpPr/>
          <p:nvPr/>
        </p:nvGrpSpPr>
        <p:grpSpPr>
          <a:xfrm>
            <a:off x="202774" y="886228"/>
            <a:ext cx="3005245" cy="5600296"/>
            <a:chOff x="430696" y="679779"/>
            <a:chExt cx="3005245" cy="5600296"/>
          </a:xfrm>
        </p:grpSpPr>
        <p:sp>
          <p:nvSpPr>
            <p:cNvPr id="475" name="Google Shape;475;g2139c258e32_1_0"/>
            <p:cNvSpPr/>
            <p:nvPr/>
          </p:nvSpPr>
          <p:spPr>
            <a:xfrm>
              <a:off x="430696" y="2016703"/>
              <a:ext cx="3005245" cy="2127341"/>
            </a:xfrm>
            <a:custGeom>
              <a:rect b="b" l="l" r="r" t="t"/>
              <a:pathLst>
                <a:path extrusionOk="0" h="1605714" w="2268356">
                  <a:moveTo>
                    <a:pt x="1307" y="1605714"/>
                  </a:moveTo>
                  <a:cubicBezTo>
                    <a:pt x="2902" y="1512287"/>
                    <a:pt x="-1220" y="880965"/>
                    <a:pt x="375" y="787538"/>
                  </a:cubicBezTo>
                  <a:lnTo>
                    <a:pt x="205251" y="623122"/>
                  </a:lnTo>
                  <a:lnTo>
                    <a:pt x="363423" y="790478"/>
                  </a:lnTo>
                  <a:lnTo>
                    <a:pt x="411587" y="783116"/>
                  </a:lnTo>
                  <a:lnTo>
                    <a:pt x="283962" y="636730"/>
                  </a:lnTo>
                  <a:cubicBezTo>
                    <a:pt x="285185" y="533251"/>
                    <a:pt x="291560" y="401437"/>
                    <a:pt x="292783" y="297958"/>
                  </a:cubicBezTo>
                  <a:lnTo>
                    <a:pt x="553210" y="322623"/>
                  </a:lnTo>
                  <a:lnTo>
                    <a:pt x="453529" y="75439"/>
                  </a:lnTo>
                  <a:lnTo>
                    <a:pt x="356425" y="253464"/>
                  </a:lnTo>
                  <a:lnTo>
                    <a:pt x="299781" y="253464"/>
                  </a:lnTo>
                  <a:lnTo>
                    <a:pt x="445437" y="2610"/>
                  </a:lnTo>
                  <a:cubicBezTo>
                    <a:pt x="450049" y="4434"/>
                    <a:pt x="498450" y="-1470"/>
                    <a:pt x="503062" y="354"/>
                  </a:cubicBezTo>
                  <a:lnTo>
                    <a:pt x="712475" y="283643"/>
                  </a:lnTo>
                  <a:cubicBezTo>
                    <a:pt x="709778" y="499431"/>
                    <a:pt x="714807" y="599308"/>
                    <a:pt x="712110" y="815096"/>
                  </a:cubicBezTo>
                  <a:lnTo>
                    <a:pt x="583002" y="391028"/>
                  </a:lnTo>
                  <a:lnTo>
                    <a:pt x="558726" y="382936"/>
                  </a:lnTo>
                  <a:lnTo>
                    <a:pt x="542542" y="1240692"/>
                  </a:lnTo>
                  <a:lnTo>
                    <a:pt x="712111" y="830186"/>
                  </a:lnTo>
                  <a:lnTo>
                    <a:pt x="707323" y="704042"/>
                  </a:lnTo>
                  <a:lnTo>
                    <a:pt x="841947" y="617605"/>
                  </a:lnTo>
                  <a:lnTo>
                    <a:pt x="990180" y="713957"/>
                  </a:lnTo>
                  <a:cubicBezTo>
                    <a:pt x="992019" y="916509"/>
                    <a:pt x="994777" y="1220336"/>
                    <a:pt x="995696" y="1321612"/>
                  </a:cubicBezTo>
                  <a:lnTo>
                    <a:pt x="995696" y="1321612"/>
                  </a:lnTo>
                  <a:lnTo>
                    <a:pt x="1028064" y="1297336"/>
                  </a:lnTo>
                  <a:cubicBezTo>
                    <a:pt x="1027449" y="1138314"/>
                    <a:pt x="1026833" y="979292"/>
                    <a:pt x="1026218" y="820270"/>
                  </a:cubicBezTo>
                  <a:lnTo>
                    <a:pt x="1278917" y="811814"/>
                  </a:lnTo>
                  <a:lnTo>
                    <a:pt x="1481218" y="666157"/>
                  </a:lnTo>
                  <a:lnTo>
                    <a:pt x="2104305" y="738986"/>
                  </a:lnTo>
                  <a:lnTo>
                    <a:pt x="1950556" y="1001236"/>
                  </a:lnTo>
                  <a:lnTo>
                    <a:pt x="1371255" y="869940"/>
                  </a:lnTo>
                  <a:cubicBezTo>
                    <a:pt x="1370146" y="975007"/>
                    <a:pt x="1369038" y="1080075"/>
                    <a:pt x="1367929" y="1185142"/>
                  </a:cubicBezTo>
                  <a:lnTo>
                    <a:pt x="1979639" y="1399225"/>
                  </a:lnTo>
                  <a:lnTo>
                    <a:pt x="2266145" y="1214570"/>
                  </a:lnTo>
                  <a:lnTo>
                    <a:pt x="2268356" y="811814"/>
                  </a:lnTo>
                  <a:lnTo>
                    <a:pt x="2155433" y="758840"/>
                  </a:lnTo>
                  <a:lnTo>
                    <a:pt x="2039568" y="1006023"/>
                  </a:lnTo>
                  <a:lnTo>
                    <a:pt x="2038839" y="1200596"/>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g2139c258e32_1_0"/>
            <p:cNvSpPr/>
            <p:nvPr/>
          </p:nvSpPr>
          <p:spPr>
            <a:xfrm>
              <a:off x="470003" y="2508130"/>
              <a:ext cx="597477" cy="2171700"/>
            </a:xfrm>
            <a:custGeom>
              <a:rect b="b" l="l" r="r" t="t"/>
              <a:pathLst>
                <a:path extrusionOk="0" h="2171700" w="597477">
                  <a:moveTo>
                    <a:pt x="197427" y="452004"/>
                  </a:moveTo>
                  <a:lnTo>
                    <a:pt x="0" y="576695"/>
                  </a:lnTo>
                  <a:lnTo>
                    <a:pt x="0" y="2171700"/>
                  </a:lnTo>
                  <a:lnTo>
                    <a:pt x="62345" y="2171700"/>
                  </a:lnTo>
                  <a:lnTo>
                    <a:pt x="62345" y="644236"/>
                  </a:lnTo>
                  <a:lnTo>
                    <a:pt x="384464" y="644236"/>
                  </a:lnTo>
                  <a:lnTo>
                    <a:pt x="535132" y="826077"/>
                  </a:lnTo>
                  <a:lnTo>
                    <a:pt x="597477" y="831273"/>
                  </a:lnTo>
                  <a:lnTo>
                    <a:pt x="597477" y="25977"/>
                  </a:lnTo>
                  <a:lnTo>
                    <a:pt x="415636" y="0"/>
                  </a:lnTo>
                  <a:lnTo>
                    <a:pt x="415636" y="311727"/>
                  </a:lnTo>
                  <a:lnTo>
                    <a:pt x="550718" y="483177"/>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7" name="Google Shape;477;g2139c258e32_1_0"/>
            <p:cNvSpPr/>
            <p:nvPr/>
          </p:nvSpPr>
          <p:spPr>
            <a:xfrm>
              <a:off x="1414211" y="3091398"/>
              <a:ext cx="257908" cy="3188677"/>
            </a:xfrm>
            <a:custGeom>
              <a:rect b="b" l="l" r="r" t="t"/>
              <a:pathLst>
                <a:path extrusionOk="0" h="3188677" w="257908">
                  <a:moveTo>
                    <a:pt x="257908" y="3188677"/>
                  </a:moveTo>
                  <a:lnTo>
                    <a:pt x="257908" y="0"/>
                  </a:lnTo>
                  <a:lnTo>
                    <a:pt x="0" y="0"/>
                  </a:lnTo>
                  <a:lnTo>
                    <a:pt x="0" y="445477"/>
                  </a:lnTo>
                  <a:lnTo>
                    <a:pt x="58616" y="644769"/>
                  </a:lnTo>
                  <a:lnTo>
                    <a:pt x="58616" y="117231"/>
                  </a:lnTo>
                </a:path>
              </a:pathLst>
            </a:custGeom>
            <a:noFill/>
            <a:ln cap="flat" cmpd="sng" w="12700">
              <a:solidFill>
                <a:srgbClr val="0C0C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8" name="Google Shape;478;g2139c258e32_1_0"/>
            <p:cNvSpPr/>
            <p:nvPr/>
          </p:nvSpPr>
          <p:spPr>
            <a:xfrm>
              <a:off x="2289046" y="3224215"/>
              <a:ext cx="1101436" cy="581891"/>
            </a:xfrm>
            <a:custGeom>
              <a:rect b="b" l="l" r="r" t="t"/>
              <a:pathLst>
                <a:path extrusionOk="0" h="581891" w="1101436">
                  <a:moveTo>
                    <a:pt x="0" y="0"/>
                  </a:moveTo>
                  <a:lnTo>
                    <a:pt x="0" y="337705"/>
                  </a:lnTo>
                  <a:lnTo>
                    <a:pt x="711777" y="581891"/>
                  </a:lnTo>
                  <a:lnTo>
                    <a:pt x="711777" y="176646"/>
                  </a:lnTo>
                  <a:lnTo>
                    <a:pt x="779318" y="176646"/>
                  </a:lnTo>
                  <a:lnTo>
                    <a:pt x="779318" y="571500"/>
                  </a:lnTo>
                  <a:lnTo>
                    <a:pt x="1101436" y="374073"/>
                  </a:lnTo>
                  <a:lnTo>
                    <a:pt x="1101436" y="207819"/>
                  </a:lnTo>
                  <a:lnTo>
                    <a:pt x="888423" y="42602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9" name="Google Shape;479;g2139c258e32_1_0"/>
            <p:cNvSpPr/>
            <p:nvPr/>
          </p:nvSpPr>
          <p:spPr>
            <a:xfrm>
              <a:off x="2242287" y="2943661"/>
              <a:ext cx="883227" cy="316923"/>
            </a:xfrm>
            <a:custGeom>
              <a:rect b="b" l="l" r="r" t="t"/>
              <a:pathLst>
                <a:path extrusionOk="0" h="316923" w="883227">
                  <a:moveTo>
                    <a:pt x="171450" y="0"/>
                  </a:moveTo>
                  <a:lnTo>
                    <a:pt x="0" y="150668"/>
                  </a:lnTo>
                  <a:lnTo>
                    <a:pt x="742950" y="316923"/>
                  </a:lnTo>
                  <a:lnTo>
                    <a:pt x="883227" y="83127"/>
                  </a:lnTo>
                  <a:lnTo>
                    <a:pt x="171450" y="0"/>
                  </a:lnTo>
                  <a:close/>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g2139c258e32_1_0"/>
            <p:cNvSpPr/>
            <p:nvPr/>
          </p:nvSpPr>
          <p:spPr>
            <a:xfrm>
              <a:off x="1961732" y="927824"/>
              <a:ext cx="420832" cy="2010641"/>
            </a:xfrm>
            <a:custGeom>
              <a:rect b="b" l="l" r="r" t="t"/>
              <a:pathLst>
                <a:path extrusionOk="0" h="2010641" w="420832">
                  <a:moveTo>
                    <a:pt x="218209" y="187037"/>
                  </a:moveTo>
                  <a:lnTo>
                    <a:pt x="218209" y="2010641"/>
                  </a:lnTo>
                  <a:lnTo>
                    <a:pt x="420832" y="1891146"/>
                  </a:lnTo>
                  <a:lnTo>
                    <a:pt x="420832" y="0"/>
                  </a:lnTo>
                  <a:lnTo>
                    <a:pt x="244187" y="129887"/>
                  </a:lnTo>
                  <a:lnTo>
                    <a:pt x="0" y="31173"/>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1" name="Google Shape;481;g2139c258e32_1_0"/>
            <p:cNvSpPr/>
            <p:nvPr/>
          </p:nvSpPr>
          <p:spPr>
            <a:xfrm>
              <a:off x="1885776" y="679779"/>
              <a:ext cx="341290" cy="2170090"/>
            </a:xfrm>
            <a:custGeom>
              <a:rect b="b" l="l" r="r" t="t"/>
              <a:pathLst>
                <a:path extrusionOk="0" h="2170090" w="341290">
                  <a:moveTo>
                    <a:pt x="77274" y="283335"/>
                  </a:moveTo>
                  <a:lnTo>
                    <a:pt x="283335" y="45076"/>
                  </a:lnTo>
                  <a:lnTo>
                    <a:pt x="302654" y="283335"/>
                  </a:lnTo>
                  <a:lnTo>
                    <a:pt x="341290" y="289775"/>
                  </a:lnTo>
                  <a:lnTo>
                    <a:pt x="321972" y="32197"/>
                  </a:lnTo>
                  <a:lnTo>
                    <a:pt x="251138" y="0"/>
                  </a:lnTo>
                  <a:lnTo>
                    <a:pt x="0" y="302654"/>
                  </a:lnTo>
                  <a:lnTo>
                    <a:pt x="212502" y="431442"/>
                  </a:lnTo>
                  <a:lnTo>
                    <a:pt x="57955" y="1178417"/>
                  </a:lnTo>
                  <a:lnTo>
                    <a:pt x="231820" y="2170090"/>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2" name="Google Shape;482;g2139c258e32_1_0"/>
            <p:cNvSpPr/>
            <p:nvPr/>
          </p:nvSpPr>
          <p:spPr>
            <a:xfrm>
              <a:off x="1041832" y="1428239"/>
              <a:ext cx="839096" cy="1522207"/>
            </a:xfrm>
            <a:custGeom>
              <a:rect b="b" l="l" r="r" t="t"/>
              <a:pathLst>
                <a:path extrusionOk="0" h="1522207" w="839096">
                  <a:moveTo>
                    <a:pt x="467957" y="32273"/>
                  </a:moveTo>
                  <a:lnTo>
                    <a:pt x="693868" y="258184"/>
                  </a:lnTo>
                  <a:lnTo>
                    <a:pt x="693868" y="1522207"/>
                  </a:lnTo>
                  <a:lnTo>
                    <a:pt x="839096" y="1382358"/>
                  </a:lnTo>
                  <a:lnTo>
                    <a:pt x="839096" y="247426"/>
                  </a:lnTo>
                  <a:lnTo>
                    <a:pt x="586291" y="0"/>
                  </a:lnTo>
                  <a:lnTo>
                    <a:pt x="220531" y="10758"/>
                  </a:lnTo>
                  <a:lnTo>
                    <a:pt x="462578" y="252805"/>
                  </a:lnTo>
                  <a:lnTo>
                    <a:pt x="123712" y="188259"/>
                  </a:lnTo>
                  <a:lnTo>
                    <a:pt x="215152" y="86061"/>
                  </a:lnTo>
                  <a:lnTo>
                    <a:pt x="161364" y="86061"/>
                  </a:lnTo>
                  <a:lnTo>
                    <a:pt x="80682" y="166743"/>
                  </a:lnTo>
                  <a:lnTo>
                    <a:pt x="43030" y="204395"/>
                  </a:lnTo>
                  <a:lnTo>
                    <a:pt x="0" y="231290"/>
                  </a:lnTo>
                  <a:lnTo>
                    <a:pt x="484094" y="322730"/>
                  </a:lnTo>
                  <a:lnTo>
                    <a:pt x="478715" y="978946"/>
                  </a:lnTo>
                  <a:lnTo>
                    <a:pt x="586291" y="1237130"/>
                  </a:lnTo>
                  <a:lnTo>
                    <a:pt x="575534" y="145228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3" name="Google Shape;483;g2139c258e32_1_0"/>
            <p:cNvSpPr/>
            <p:nvPr/>
          </p:nvSpPr>
          <p:spPr>
            <a:xfrm>
              <a:off x="903075" y="2572961"/>
              <a:ext cx="104274" cy="268705"/>
            </a:xfrm>
            <a:custGeom>
              <a:rect b="b" l="l" r="r" t="t"/>
              <a:pathLst>
                <a:path extrusionOk="0" h="268705" w="104274">
                  <a:moveTo>
                    <a:pt x="104274" y="268705"/>
                  </a:moveTo>
                  <a:lnTo>
                    <a:pt x="104274" y="4010"/>
                  </a:lnTo>
                  <a:lnTo>
                    <a:pt x="4010" y="0"/>
                  </a:lnTo>
                  <a:lnTo>
                    <a:pt x="4010" y="252663"/>
                  </a:lnTo>
                  <a:lnTo>
                    <a:pt x="0" y="260684"/>
                  </a:lnTo>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4" name="Google Shape;484;g2139c258e32_1_0"/>
            <p:cNvSpPr/>
            <p:nvPr/>
          </p:nvSpPr>
          <p:spPr>
            <a:xfrm>
              <a:off x="3183653" y="3306760"/>
              <a:ext cx="84749" cy="240866"/>
            </a:xfrm>
            <a:custGeom>
              <a:rect b="b" l="l" r="r" t="t"/>
              <a:pathLst>
                <a:path extrusionOk="0" h="240866" w="84749">
                  <a:moveTo>
                    <a:pt x="0" y="57986"/>
                  </a:moveTo>
                  <a:lnTo>
                    <a:pt x="0" y="240866"/>
                  </a:lnTo>
                  <a:lnTo>
                    <a:pt x="84749" y="169498"/>
                  </a:lnTo>
                  <a:lnTo>
                    <a:pt x="84749" y="0"/>
                  </a:lnTo>
                  <a:lnTo>
                    <a:pt x="0" y="57986"/>
                  </a:lnTo>
                  <a:close/>
                </a:path>
              </a:pathLst>
            </a:custGeom>
            <a:gradFill>
              <a:gsLst>
                <a:gs pos="0">
                  <a:srgbClr val="FFDE7E"/>
                </a:gs>
                <a:gs pos="50000">
                  <a:srgbClr val="FFE9B1"/>
                </a:gs>
                <a:gs pos="100000">
                  <a:srgbClr val="FFF2D9"/>
                </a:gs>
              </a:gsLst>
              <a:path path="circle">
                <a:fillToRect b="50%" l="50%" r="50%" t="50%"/>
              </a:path>
              <a:tileRect/>
            </a:gra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85" name="Google Shape;485;g2139c258e32_1_0"/>
          <p:cNvSpPr txBox="1"/>
          <p:nvPr/>
        </p:nvSpPr>
        <p:spPr>
          <a:xfrm>
            <a:off x="5742529" y="226511"/>
            <a:ext cx="2484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EB Garamond"/>
                <a:ea typeface="EB Garamond"/>
                <a:cs typeface="EB Garamond"/>
                <a:sym typeface="EB Garamond"/>
              </a:rPr>
              <a:t>Advantages</a:t>
            </a:r>
            <a:endParaRPr b="1" i="0" sz="3200" u="none" cap="none" strike="noStrike">
              <a:solidFill>
                <a:schemeClr val="dk1"/>
              </a:solidFill>
              <a:latin typeface="EB Garamond"/>
              <a:ea typeface="EB Garamond"/>
              <a:cs typeface="EB Garamond"/>
              <a:sym typeface="EB Garamond"/>
            </a:endParaRPr>
          </a:p>
        </p:txBody>
      </p:sp>
      <p:sp>
        <p:nvSpPr>
          <p:cNvPr id="486" name="Google Shape;486;g2139c258e32_1_0"/>
          <p:cNvSpPr/>
          <p:nvPr/>
        </p:nvSpPr>
        <p:spPr>
          <a:xfrm>
            <a:off x="3429842" y="1091206"/>
            <a:ext cx="2837929"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Large sample size with</a:t>
            </a:r>
            <a:endParaRPr b="0" i="0" sz="14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multiple attributes.</a:t>
            </a:r>
            <a:endParaRPr b="0" i="0" sz="1800" u="none" cap="none" strike="noStrike">
              <a:solidFill>
                <a:schemeClr val="dk1"/>
              </a:solidFill>
              <a:latin typeface="EB Garamond"/>
              <a:ea typeface="EB Garamond"/>
              <a:cs typeface="EB Garamond"/>
              <a:sym typeface="EB Garamond"/>
            </a:endParaRPr>
          </a:p>
        </p:txBody>
      </p:sp>
      <p:sp>
        <p:nvSpPr>
          <p:cNvPr id="487" name="Google Shape;487;g2139c258e32_1_0"/>
          <p:cNvSpPr/>
          <p:nvPr/>
        </p:nvSpPr>
        <p:spPr>
          <a:xfrm>
            <a:off x="2766511" y="1168475"/>
            <a:ext cx="277402" cy="503434"/>
          </a:xfrm>
          <a:custGeom>
            <a:rect b="b" l="l" r="r" t="t"/>
            <a:pathLst>
              <a:path extrusionOk="0" h="503434" w="277402">
                <a:moveTo>
                  <a:pt x="0" y="215758"/>
                </a:moveTo>
                <a:lnTo>
                  <a:pt x="184935" y="0"/>
                </a:lnTo>
                <a:lnTo>
                  <a:pt x="184935" y="493160"/>
                </a:lnTo>
                <a:lnTo>
                  <a:pt x="277402" y="503434"/>
                </a:lnTo>
                <a:lnTo>
                  <a:pt x="277402" y="503434"/>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8" name="Google Shape;488;g2139c258e32_1_0"/>
          <p:cNvSpPr/>
          <p:nvPr/>
        </p:nvSpPr>
        <p:spPr>
          <a:xfrm>
            <a:off x="6841409" y="1167909"/>
            <a:ext cx="482886" cy="504000"/>
          </a:xfrm>
          <a:custGeom>
            <a:rect b="b" l="l" r="r" t="t"/>
            <a:pathLst>
              <a:path extrusionOk="0" h="575353" w="482886">
                <a:moveTo>
                  <a:pt x="0" y="143839"/>
                </a:moveTo>
                <a:lnTo>
                  <a:pt x="277403" y="0"/>
                </a:lnTo>
                <a:lnTo>
                  <a:pt x="421241" y="297951"/>
                </a:lnTo>
                <a:lnTo>
                  <a:pt x="143839" y="575353"/>
                </a:lnTo>
                <a:lnTo>
                  <a:pt x="482886" y="55480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9" name="Google Shape;489;g2139c258e32_1_0"/>
          <p:cNvSpPr/>
          <p:nvPr/>
        </p:nvSpPr>
        <p:spPr>
          <a:xfrm>
            <a:off x="2802363" y="2405271"/>
            <a:ext cx="308225" cy="504333"/>
          </a:xfrm>
          <a:custGeom>
            <a:rect b="b" l="l" r="r" t="t"/>
            <a:pathLst>
              <a:path extrusionOk="0" h="523982" w="308225">
                <a:moveTo>
                  <a:pt x="0" y="102741"/>
                </a:moveTo>
                <a:lnTo>
                  <a:pt x="215757" y="0"/>
                </a:lnTo>
                <a:lnTo>
                  <a:pt x="308225" y="226031"/>
                </a:lnTo>
                <a:lnTo>
                  <a:pt x="51371" y="369870"/>
                </a:lnTo>
                <a:lnTo>
                  <a:pt x="277402" y="410966"/>
                </a:lnTo>
                <a:lnTo>
                  <a:pt x="20548" y="52398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490" name="Google Shape;490;g2139c258e32_1_0"/>
          <p:cNvGrpSpPr/>
          <p:nvPr/>
        </p:nvGrpSpPr>
        <p:grpSpPr>
          <a:xfrm>
            <a:off x="6884353" y="2396225"/>
            <a:ext cx="421240" cy="503993"/>
            <a:chOff x="6698751" y="4274049"/>
            <a:chExt cx="421240" cy="636998"/>
          </a:xfrm>
        </p:grpSpPr>
        <p:sp>
          <p:nvSpPr>
            <p:cNvPr id="491" name="Google Shape;491;g2139c258e32_1_0"/>
            <p:cNvSpPr/>
            <p:nvPr/>
          </p:nvSpPr>
          <p:spPr>
            <a:xfrm>
              <a:off x="6698751" y="4387065"/>
              <a:ext cx="421240" cy="287677"/>
            </a:xfrm>
            <a:custGeom>
              <a:rect b="b" l="l" r="r" t="t"/>
              <a:pathLst>
                <a:path extrusionOk="0" h="287677" w="421240">
                  <a:moveTo>
                    <a:pt x="61645" y="0"/>
                  </a:moveTo>
                  <a:lnTo>
                    <a:pt x="0" y="287677"/>
                  </a:lnTo>
                  <a:lnTo>
                    <a:pt x="421240" y="26712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2" name="Google Shape;492;g2139c258e32_1_0"/>
            <p:cNvSpPr/>
            <p:nvPr/>
          </p:nvSpPr>
          <p:spPr>
            <a:xfrm>
              <a:off x="6945330" y="4274049"/>
              <a:ext cx="20549" cy="636998"/>
            </a:xfrm>
            <a:custGeom>
              <a:rect b="b" l="l" r="r" t="t"/>
              <a:pathLst>
                <a:path extrusionOk="0" h="636998" w="20549">
                  <a:moveTo>
                    <a:pt x="20549" y="0"/>
                  </a:moveTo>
                  <a:lnTo>
                    <a:pt x="20549" y="636998"/>
                  </a:lnTo>
                  <a:lnTo>
                    <a:pt x="0" y="636998"/>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493" name="Google Shape;493;g2139c258e32_1_0"/>
          <p:cNvSpPr/>
          <p:nvPr/>
        </p:nvSpPr>
        <p:spPr>
          <a:xfrm>
            <a:off x="7644665" y="1042804"/>
            <a:ext cx="4599126"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High data quality,</a:t>
            </a:r>
            <a:endParaRPr b="0" i="0" sz="1400" u="none" cap="none" strike="noStrike">
              <a:solidFill>
                <a:srgbClr val="000000"/>
              </a:solidFill>
              <a:latin typeface="EB Garamond"/>
              <a:ea typeface="EB Garamond"/>
              <a:cs typeface="EB Garamond"/>
              <a:sym typeface="EB Garamond"/>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Crawl data from authoritative databases</a:t>
            </a:r>
            <a:endParaRPr b="0" i="0" sz="1800" u="none" cap="none" strike="noStrike">
              <a:solidFill>
                <a:schemeClr val="dk1"/>
              </a:solidFill>
              <a:latin typeface="EB Garamond"/>
              <a:ea typeface="EB Garamond"/>
              <a:cs typeface="EB Garamond"/>
              <a:sym typeface="EB Garamond"/>
            </a:endParaRPr>
          </a:p>
        </p:txBody>
      </p:sp>
      <p:sp>
        <p:nvSpPr>
          <p:cNvPr id="494" name="Google Shape;494;g2139c258e32_1_0"/>
          <p:cNvSpPr/>
          <p:nvPr/>
        </p:nvSpPr>
        <p:spPr>
          <a:xfrm>
            <a:off x="3429842" y="2325420"/>
            <a:ext cx="33354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Innovation, few studies have used similar data sources.</a:t>
            </a:r>
            <a:endParaRPr b="0" i="0" sz="1400" u="none" cap="none" strike="noStrike">
              <a:solidFill>
                <a:srgbClr val="000000"/>
              </a:solidFill>
              <a:latin typeface="EB Garamond"/>
              <a:ea typeface="EB Garamond"/>
              <a:cs typeface="EB Garamond"/>
              <a:sym typeface="EB Garamond"/>
            </a:endParaRPr>
          </a:p>
        </p:txBody>
      </p:sp>
      <p:sp>
        <p:nvSpPr>
          <p:cNvPr id="495" name="Google Shape;495;g2139c258e32_1_0"/>
          <p:cNvSpPr/>
          <p:nvPr/>
        </p:nvSpPr>
        <p:spPr>
          <a:xfrm>
            <a:off x="7644738" y="2181810"/>
            <a:ext cx="4599000" cy="929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Importance, analyzing those data can help us better understanding the research collaboration mechanisms, and improve efficiency.</a:t>
            </a:r>
            <a:endParaRPr b="0" i="0" sz="1800" u="none" cap="none" strike="noStrike">
              <a:solidFill>
                <a:schemeClr val="dk1"/>
              </a:solidFill>
              <a:latin typeface="EB Garamond"/>
              <a:ea typeface="EB Garamond"/>
              <a:cs typeface="EB Garamond"/>
              <a:sym typeface="EB Garamond"/>
            </a:endParaRPr>
          </a:p>
        </p:txBody>
      </p:sp>
      <p:sp>
        <p:nvSpPr>
          <p:cNvPr id="496" name="Google Shape;496;g2139c258e32_1_0"/>
          <p:cNvSpPr txBox="1"/>
          <p:nvPr/>
        </p:nvSpPr>
        <p:spPr>
          <a:xfrm>
            <a:off x="5742529" y="3451793"/>
            <a:ext cx="24846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EB Garamond"/>
                <a:ea typeface="EB Garamond"/>
                <a:cs typeface="EB Garamond"/>
                <a:sym typeface="EB Garamond"/>
              </a:rPr>
              <a:t>Limitations</a:t>
            </a:r>
            <a:endParaRPr b="1" i="0" sz="3200" u="none" cap="none" strike="noStrike">
              <a:solidFill>
                <a:schemeClr val="dk1"/>
              </a:solidFill>
              <a:latin typeface="EB Garamond"/>
              <a:ea typeface="EB Garamond"/>
              <a:cs typeface="EB Garamond"/>
              <a:sym typeface="EB Garamond"/>
            </a:endParaRPr>
          </a:p>
        </p:txBody>
      </p:sp>
      <p:sp>
        <p:nvSpPr>
          <p:cNvPr id="497" name="Google Shape;497;g2139c258e32_1_0"/>
          <p:cNvSpPr/>
          <p:nvPr/>
        </p:nvSpPr>
        <p:spPr>
          <a:xfrm>
            <a:off x="3110588" y="4398477"/>
            <a:ext cx="81111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We do not analyze the publication information outside the top 20 economic journals.</a:t>
            </a:r>
            <a:endParaRPr b="0" i="0" sz="1800" u="none" cap="none" strike="noStrike">
              <a:solidFill>
                <a:schemeClr val="dk1"/>
              </a:solidFill>
              <a:latin typeface="EB Garamond"/>
              <a:ea typeface="EB Garamond"/>
              <a:cs typeface="EB Garamond"/>
              <a:sym typeface="EB Garamond"/>
            </a:endParaRPr>
          </a:p>
        </p:txBody>
      </p:sp>
      <p:sp>
        <p:nvSpPr>
          <p:cNvPr id="498" name="Google Shape;498;g2139c258e32_1_0"/>
          <p:cNvSpPr/>
          <p:nvPr/>
        </p:nvSpPr>
        <p:spPr>
          <a:xfrm>
            <a:off x="2498520" y="4316126"/>
            <a:ext cx="277402" cy="503434"/>
          </a:xfrm>
          <a:custGeom>
            <a:rect b="b" l="l" r="r" t="t"/>
            <a:pathLst>
              <a:path extrusionOk="0" h="503434" w="277402">
                <a:moveTo>
                  <a:pt x="0" y="215758"/>
                </a:moveTo>
                <a:lnTo>
                  <a:pt x="184935" y="0"/>
                </a:lnTo>
                <a:lnTo>
                  <a:pt x="184935" y="493160"/>
                </a:lnTo>
                <a:lnTo>
                  <a:pt x="277402" y="503434"/>
                </a:lnTo>
                <a:lnTo>
                  <a:pt x="277402" y="503434"/>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9" name="Google Shape;499;g2139c258e32_1_0"/>
          <p:cNvSpPr/>
          <p:nvPr/>
        </p:nvSpPr>
        <p:spPr>
          <a:xfrm>
            <a:off x="3208019" y="5191258"/>
            <a:ext cx="482886" cy="503434"/>
          </a:xfrm>
          <a:custGeom>
            <a:rect b="b" l="l" r="r" t="t"/>
            <a:pathLst>
              <a:path extrusionOk="0" h="575353" w="482886">
                <a:moveTo>
                  <a:pt x="0" y="143839"/>
                </a:moveTo>
                <a:lnTo>
                  <a:pt x="277403" y="0"/>
                </a:lnTo>
                <a:lnTo>
                  <a:pt x="421241" y="297951"/>
                </a:lnTo>
                <a:lnTo>
                  <a:pt x="143839" y="575353"/>
                </a:lnTo>
                <a:lnTo>
                  <a:pt x="482886" y="554805"/>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0" name="Google Shape;500;g2139c258e32_1_0"/>
          <p:cNvSpPr/>
          <p:nvPr/>
        </p:nvSpPr>
        <p:spPr>
          <a:xfrm>
            <a:off x="4753407" y="5970273"/>
            <a:ext cx="5547003"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We did not crawl the data for the authors who do not have Google Scholar profiles.</a:t>
            </a:r>
            <a:endParaRPr b="0" i="0" sz="1800" u="none" cap="none" strike="noStrike">
              <a:solidFill>
                <a:schemeClr val="dk1"/>
              </a:solidFill>
              <a:latin typeface="EB Garamond"/>
              <a:ea typeface="EB Garamond"/>
              <a:cs typeface="EB Garamond"/>
              <a:sym typeface="EB Garamond"/>
            </a:endParaRPr>
          </a:p>
        </p:txBody>
      </p:sp>
      <p:sp>
        <p:nvSpPr>
          <p:cNvPr id="501" name="Google Shape;501;g2139c258e32_1_0"/>
          <p:cNvSpPr/>
          <p:nvPr/>
        </p:nvSpPr>
        <p:spPr>
          <a:xfrm>
            <a:off x="4110854" y="6061261"/>
            <a:ext cx="308225" cy="504333"/>
          </a:xfrm>
          <a:custGeom>
            <a:rect b="b" l="l" r="r" t="t"/>
            <a:pathLst>
              <a:path extrusionOk="0" h="523982" w="308225">
                <a:moveTo>
                  <a:pt x="0" y="102741"/>
                </a:moveTo>
                <a:lnTo>
                  <a:pt x="215757" y="0"/>
                </a:lnTo>
                <a:lnTo>
                  <a:pt x="308225" y="226031"/>
                </a:lnTo>
                <a:lnTo>
                  <a:pt x="51371" y="369870"/>
                </a:lnTo>
                <a:lnTo>
                  <a:pt x="277402" y="410966"/>
                </a:lnTo>
                <a:lnTo>
                  <a:pt x="20548" y="523982"/>
                </a:lnTo>
              </a:path>
            </a:pathLst>
          </a:cu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 name="Google Shape;502;g2139c258e32_1_0"/>
          <p:cNvSpPr/>
          <p:nvPr/>
        </p:nvSpPr>
        <p:spPr>
          <a:xfrm>
            <a:off x="4110850" y="5053243"/>
            <a:ext cx="6347700" cy="646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EB Garamond"/>
                <a:ea typeface="EB Garamond"/>
                <a:cs typeface="EB Garamond"/>
                <a:sym typeface="EB Garamond"/>
              </a:rPr>
              <a:t>There are still some missing data in Publish time, DOI, and Authors in the publications before 2000.</a:t>
            </a:r>
            <a:endParaRPr b="0" i="0" sz="1800" u="none" cap="none" strike="noStrike">
              <a:solidFill>
                <a:schemeClr val="dk1"/>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2020-08-20T00:29:00Z</dcterms:created>
  <dc:creator>Microsoft 帐户</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ies>
</file>